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7" r:id="rId6"/>
    <p:sldId id="303" r:id="rId7"/>
    <p:sldId id="327" r:id="rId8"/>
    <p:sldId id="333" r:id="rId9"/>
    <p:sldId id="329" r:id="rId10"/>
    <p:sldId id="330" r:id="rId11"/>
    <p:sldId id="331" r:id="rId12"/>
    <p:sldId id="332" r:id="rId13"/>
    <p:sldId id="334" r:id="rId14"/>
    <p:sldId id="30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039"/>
    <a:srgbClr val="A4D65E"/>
    <a:srgbClr val="4B4B4B"/>
    <a:srgbClr val="008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sfga" userId="4487e8e3-de59-4611-a7be-9fe3dec8f960" providerId="ADAL" clId="{EC8480A8-4CF8-4B40-A2F4-69D44ACBEC03}"/>
    <pc:docChg chg="custSel addSld modSld">
      <pc:chgData name="scsfga" userId="4487e8e3-de59-4611-a7be-9fe3dec8f960" providerId="ADAL" clId="{EC8480A8-4CF8-4B40-A2F4-69D44ACBEC03}" dt="2024-01-24T23:00:10.765" v="261" actId="14100"/>
      <pc:docMkLst>
        <pc:docMk/>
      </pc:docMkLst>
      <pc:sldChg chg="addSp delSp modSp add mod delAnim">
        <pc:chgData name="scsfga" userId="4487e8e3-de59-4611-a7be-9fe3dec8f960" providerId="ADAL" clId="{EC8480A8-4CF8-4B40-A2F4-69D44ACBEC03}" dt="2024-01-24T23:00:10.765" v="261" actId="14100"/>
        <pc:sldMkLst>
          <pc:docMk/>
          <pc:sldMk cId="242844974" sldId="334"/>
        </pc:sldMkLst>
        <pc:spChg chg="mod">
          <ac:chgData name="scsfga" userId="4487e8e3-de59-4611-a7be-9fe3dec8f960" providerId="ADAL" clId="{EC8480A8-4CF8-4B40-A2F4-69D44ACBEC03}" dt="2024-01-24T22:57:23.211" v="11" actId="20577"/>
          <ac:spMkLst>
            <pc:docMk/>
            <pc:sldMk cId="242844974" sldId="334"/>
            <ac:spMk id="2" creationId="{F57E1C35-DE1F-4FF6-80D4-333DEE83A2BD}"/>
          </ac:spMkLst>
        </pc:spChg>
        <pc:spChg chg="mod">
          <ac:chgData name="scsfga" userId="4487e8e3-de59-4611-a7be-9fe3dec8f960" providerId="ADAL" clId="{EC8480A8-4CF8-4B40-A2F4-69D44ACBEC03}" dt="2024-01-24T22:58:36.437" v="254" actId="6549"/>
          <ac:spMkLst>
            <pc:docMk/>
            <pc:sldMk cId="242844974" sldId="334"/>
            <ac:spMk id="3" creationId="{CA2109B8-AC73-4180-8CBA-0B31EE497D64}"/>
          </ac:spMkLst>
        </pc:spChg>
        <pc:spChg chg="del">
          <ac:chgData name="scsfga" userId="4487e8e3-de59-4611-a7be-9fe3dec8f960" providerId="ADAL" clId="{EC8480A8-4CF8-4B40-A2F4-69D44ACBEC03}" dt="2024-01-24T22:58:30.143" v="253" actId="478"/>
          <ac:spMkLst>
            <pc:docMk/>
            <pc:sldMk cId="242844974" sldId="334"/>
            <ac:spMk id="4" creationId="{565AEE82-CC1D-4883-CD23-C9AB9EA0927A}"/>
          </ac:spMkLst>
        </pc:spChg>
        <pc:spChg chg="mod">
          <ac:chgData name="scsfga" userId="4487e8e3-de59-4611-a7be-9fe3dec8f960" providerId="ADAL" clId="{EC8480A8-4CF8-4B40-A2F4-69D44ACBEC03}" dt="2024-01-24T22:57:34.331" v="60" actId="20577"/>
          <ac:spMkLst>
            <pc:docMk/>
            <pc:sldMk cId="242844974" sldId="334"/>
            <ac:spMk id="6" creationId="{8492BACB-32D1-42AF-892E-8398CB5FE05B}"/>
          </ac:spMkLst>
        </pc:spChg>
        <pc:picChg chg="add mod">
          <ac:chgData name="scsfga" userId="4487e8e3-de59-4611-a7be-9fe3dec8f960" providerId="ADAL" clId="{EC8480A8-4CF8-4B40-A2F4-69D44ACBEC03}" dt="2024-01-24T23:00:10.765" v="261" actId="14100"/>
          <ac:picMkLst>
            <pc:docMk/>
            <pc:sldMk cId="242844974" sldId="334"/>
            <ac:picMk id="7" creationId="{4D3AA2C7-5D47-52FA-C49A-19F58964FD3B}"/>
          </ac:picMkLst>
        </pc:picChg>
        <pc:picChg chg="add del mod">
          <ac:chgData name="scsfga" userId="4487e8e3-de59-4611-a7be-9fe3dec8f960" providerId="ADAL" clId="{EC8480A8-4CF8-4B40-A2F4-69D44ACBEC03}" dt="2024-01-24T23:00:00.629" v="258" actId="478"/>
          <ac:picMkLst>
            <pc:docMk/>
            <pc:sldMk cId="242844974" sldId="334"/>
            <ac:picMk id="2050" creationId="{6EF66AB4-9348-3A57-9E9A-5F0DEBF7C5F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E710F-AB7E-4BB3-A2B0-3976C65B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12564-A230-45DD-A623-F1F0D5EFF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6E326-B54B-4615-A459-9379B445E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987CA-3E58-4CAC-B0A0-29D61E48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099BF-7249-4CC3-A0E1-5EE3C300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1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6BA0-43C9-4505-8277-B095E5A0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22438-B979-4502-8B04-A01517BE2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164FB-30E7-4D7B-AD8D-A2951BAFC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43A1B-4415-400D-A5C0-12B4B102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4BF4C-D610-458B-A6B8-FE32D2B9B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3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2B944A-B8EE-49FD-8A6D-5946C43DF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95E15E-D748-4BA6-9E6A-6940A2646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DDEB-864E-4651-A0AF-15F84F57E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48646-A918-43AD-A043-5ADB93D1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0F69A-0FA7-4DBA-B3F9-A7D4A1555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6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FE46D-D3B6-45AC-B146-5B3DF661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E5900-9E91-434A-9E31-12F486D81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507A6-EEE3-408C-B344-4F5A3B00F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5F580-6FF3-4A62-A1F0-D6CC312B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4E96C-CBC7-47EE-A473-3A11B835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1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145D-1571-45CD-AFCA-C94AAC57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4350B-CD4C-47A3-85FD-2CAED12C1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09C21-9B42-42AC-8AFA-915AE7BBD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D14B-BC1C-4340-8FC3-7AE086D6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32260-F9FE-4144-A2E2-812FA56F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5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C406-95C9-4EDC-8953-AFA5AFC1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E09B8-F6AE-42AE-9B39-5CCE9DF42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A5A81-C3E1-4A9D-9CC3-31170F592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BE3B0-E1B3-4CEE-AF93-FB46CD3B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9674E-86CD-45B4-B91A-9061AF1EA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536BA-E237-40DB-ACAD-4ED699C0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9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00D7-FCD6-4C03-9165-4FDDCAC61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FD669-0315-4279-81AD-3C940F560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CE70A-B942-4404-809E-7AC787164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83D77-4DAC-4A19-9BA6-788FD0801A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1499C9-732F-4CDE-83E0-143850DE3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A730E5-951C-4DCC-A8FF-2AAEB349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2AD592-F326-4094-B658-278B59B89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EC151-7F8E-4529-B593-1B474B86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8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E8292-0093-42C7-8F27-B442C913E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160C24-0B79-4F49-B6CF-F90D03D3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FAEE13-B89D-42EA-94AB-839F33C4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28FFF-9CEB-4F06-96C7-78536CF2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4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FB6D60-08F8-4143-BE07-69B00FE75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A526F-F20A-4744-BA6B-4518C48B0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0AE58-6B3C-4923-9F33-4FA1EB1E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9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A167-FC72-4510-AE41-217C4CE7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2037-5D2D-4615-96AD-BBB8985C7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9B818-5C50-4AE5-BCC5-861062A4F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B43AA-CB22-4432-B1AA-57847D8F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5ECD4-EB3D-460F-AB15-D1A6CCC2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C489C-57C4-481D-B6EE-17C5BE89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E5796-0501-406F-961D-096C2BE5B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FD1122-BBB5-4AFA-B4BF-0A5236F50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A210-7DB8-471E-8AAF-AD8BA6A5C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76610-6B2F-486E-BD6E-D162D4EA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E34AE-4455-4E8F-92A1-86FA5ABB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67521-2EFD-46CB-88E0-74A42851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2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4DF2F1-0ABB-4E9F-B5B3-ED6F747BA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6A3E8-68F0-41A6-8039-579F8D89C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5A159-1ACB-4B28-B3A6-989531D61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6540-B6A1-486C-A77D-4E5B6CA4F12C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9E8DE-6214-4DD0-9F49-3D47AEFC1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C0D5F-F326-4563-83F5-8C8A6F4C5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53F8A-2050-495B-9E5E-5D6CA39B9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1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csfga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3C15-33D0-424E-BD3A-DC14D995F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617" y="887767"/>
            <a:ext cx="9886764" cy="2861893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panose="02040604050505020304" pitchFamily="18" charset="0"/>
                <a:cs typeface="Arial" panose="020B0604020202020204" pitchFamily="34" charset="0"/>
              </a:rPr>
              <a:t>Fundraising 102 </a:t>
            </a:r>
            <a:br>
              <a:rPr lang="en-US" dirty="0">
                <a:latin typeface="Century Schoolbook" panose="02040604050505020304" pitchFamily="18" charset="0"/>
                <a:cs typeface="Arial" panose="020B0604020202020204" pitchFamily="34" charset="0"/>
              </a:rPr>
            </a:br>
            <a:r>
              <a:rPr lang="en-US" dirty="0">
                <a:latin typeface="Century Schoolbook" panose="02040604050505020304" pitchFamily="18" charset="0"/>
                <a:cs typeface="Arial" panose="020B0604020202020204" pitchFamily="34" charset="0"/>
              </a:rPr>
              <a:t>Making a Case for Support</a:t>
            </a:r>
            <a:endParaRPr lang="en-US" sz="4000" dirty="0">
              <a:latin typeface="Century Schoolbook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2B0888-2138-4D50-B38C-59F9FAD88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104" y="3577975"/>
            <a:ext cx="10587790" cy="1655762"/>
          </a:xfrm>
        </p:spPr>
        <p:txBody>
          <a:bodyPr>
            <a:normAutofit/>
          </a:bodyPr>
          <a:lstStyle/>
          <a:p>
            <a:endParaRPr lang="en-US" dirty="0">
              <a:latin typeface="Franklin Gothic Demi" panose="020B0703020102020204" pitchFamily="34" charset="0"/>
            </a:endParaRPr>
          </a:p>
          <a:p>
            <a:endParaRPr lang="en-US" dirty="0">
              <a:latin typeface="Franklin Gothic Demi" panose="020B0703020102020204" pitchFamily="34" charset="0"/>
            </a:endParaRPr>
          </a:p>
          <a:p>
            <a:r>
              <a:rPr lang="en-US" dirty="0">
                <a:latin typeface="Franklin Gothic Demi" panose="020B0703020102020204" pitchFamily="34" charset="0"/>
              </a:rPr>
              <a:t>Michele Neely, President &amp; CEO, State Charter Schools Foundation of Georgia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D6C1E85-7B52-44EB-8D5F-7E7CFA37EA7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734" y="637062"/>
            <a:ext cx="4630531" cy="5583876"/>
          </a:xfrm>
          <a:prstGeom prst="rect">
            <a:avLst/>
          </a:prstGeom>
          <a:effectLst>
            <a:glow>
              <a:schemeClr val="accent1"/>
            </a:glow>
          </a:effectLst>
        </p:spPr>
      </p:pic>
    </p:spTree>
    <p:extLst>
      <p:ext uri="{BB962C8B-B14F-4D97-AF65-F5344CB8AC3E}">
        <p14:creationId xmlns:p14="http://schemas.microsoft.com/office/powerpoint/2010/main" val="1853683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Action Plan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332663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What will you do when you go back to your school?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200" y="1803209"/>
            <a:ext cx="10278980" cy="2344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ideas did you gain today?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Who/which school impressed you most?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Where are you strong?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Where can you improve?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next steps will you take?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3AA2C7-5D47-52FA-C49A-19F58964F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2143" y="2403720"/>
            <a:ext cx="4206320" cy="283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4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SCSF Resources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491285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The SCSF is constantly compiling resources for you.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200" y="2064470"/>
            <a:ext cx="10515600" cy="14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The SCSF maintains a list of grants for schools.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Email </a:t>
            </a:r>
            <a:r>
              <a:rPr lang="en-US" sz="2000" dirty="0">
                <a:latin typeface="Franklin Gothic Book" panose="020B0503020102020204" pitchFamily="34" charset="0"/>
                <a:hlinkClick r:id="rId3"/>
              </a:rPr>
              <a:t>info@scsfga.org</a:t>
            </a:r>
            <a:r>
              <a:rPr lang="en-US" sz="2000" dirty="0">
                <a:latin typeface="Franklin Gothic Book" panose="020B0503020102020204" pitchFamily="34" charset="0"/>
              </a:rPr>
              <a:t> to receive the Friday newsletter.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Contact Michele if you would like one-on-one consultation on fundraising activities. 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5B4BA298-AF8C-E3C1-30DF-6557132017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3"/>
          <a:stretch/>
        </p:blipFill>
        <p:spPr>
          <a:xfrm>
            <a:off x="3484205" y="3733298"/>
            <a:ext cx="4737005" cy="302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540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03AEF0D-A055-41DB-9F30-002728D19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756" y="1459507"/>
            <a:ext cx="5714286" cy="38857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B8E567-DEA0-4E2A-BCA9-5BC487EDC6F8}"/>
              </a:ext>
            </a:extLst>
          </p:cNvPr>
          <p:cNvSpPr txBox="1"/>
          <p:nvPr/>
        </p:nvSpPr>
        <p:spPr>
          <a:xfrm>
            <a:off x="266330" y="1136342"/>
            <a:ext cx="1154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Schoolbook" panose="02040604050505020304" pitchFamily="18" charset="0"/>
              </a:rPr>
              <a:t>We are here for state charter schools!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C4D024-FAF7-4C86-989D-5A44689296DD}"/>
              </a:ext>
            </a:extLst>
          </p:cNvPr>
          <p:cNvSpPr txBox="1"/>
          <p:nvPr/>
        </p:nvSpPr>
        <p:spPr>
          <a:xfrm>
            <a:off x="6036815" y="4555665"/>
            <a:ext cx="168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entury Schoolbook" panose="02040604050505020304" pitchFamily="18" charset="0"/>
              </a:rPr>
              <a:t>scsfga.org 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@SCSFofGA</a:t>
            </a:r>
            <a:endParaRPr lang="en-US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4DA023-6C4B-4CBC-9C36-8FDB629DD531}"/>
              </a:ext>
            </a:extLst>
          </p:cNvPr>
          <p:cNvSpPr txBox="1"/>
          <p:nvPr/>
        </p:nvSpPr>
        <p:spPr>
          <a:xfrm>
            <a:off x="967666" y="5619565"/>
            <a:ext cx="10546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Franklin Gothic Book" panose="020B0503020102020204" pitchFamily="34" charset="0"/>
              </a:rPr>
              <a:t>Michele Neely, President &amp; CEO – mneely@scsfga.org</a:t>
            </a:r>
          </a:p>
        </p:txBody>
      </p:sp>
    </p:spTree>
    <p:extLst>
      <p:ext uri="{BB962C8B-B14F-4D97-AF65-F5344CB8AC3E}">
        <p14:creationId xmlns:p14="http://schemas.microsoft.com/office/powerpoint/2010/main" val="165037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DEF2FD12-81C1-F25E-DE7B-DC96E71837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2"/>
          <a:stretch/>
        </p:blipFill>
        <p:spPr>
          <a:xfrm>
            <a:off x="2667000" y="2470483"/>
            <a:ext cx="6858000" cy="43128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E88BAD-69CE-F9B8-6298-E1C4F580E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066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Century Schoolbook" panose="02040604050505020304" pitchFamily="18" charset="0"/>
              </a:rPr>
              <a:t>Fundraising Toolkit</a:t>
            </a:r>
          </a:p>
        </p:txBody>
      </p:sp>
    </p:spTree>
    <p:extLst>
      <p:ext uri="{BB962C8B-B14F-4D97-AF65-F5344CB8AC3E}">
        <p14:creationId xmlns:p14="http://schemas.microsoft.com/office/powerpoint/2010/main" val="281574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Why You Need to Raise Funds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491285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Make the case for raising funds.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200" y="1791756"/>
            <a:ext cx="5257800" cy="4652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Franklin Gothic Book" panose="020B0503020102020204" pitchFamily="34" charset="0"/>
              </a:rPr>
              <a:t>State charter schools: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latin typeface="Franklin Gothic Book" panose="020B0503020102020204" pitchFamily="34" charset="0"/>
              </a:rPr>
              <a:t>Only receive funds from the state &amp; federal grants.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latin typeface="Franklin Gothic Book" panose="020B0503020102020204" pitchFamily="34" charset="0"/>
              </a:rPr>
              <a:t>Usually have higher operating &amp; facility costs.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latin typeface="Franklin Gothic Book" panose="020B0503020102020204" pitchFamily="34" charset="0"/>
              </a:rPr>
              <a:t>Cannot access SPLOST or financing available for traditional school districts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latin typeface="Franklin Gothic Book" panose="020B0503020102020204" pitchFamily="34" charset="0"/>
              </a:rPr>
              <a:t>Don’t have access to resources usually shared across districts.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b="1" dirty="0">
              <a:latin typeface="Franklin Gothic Book" panose="020B05030201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AB22E6-2A92-485C-BE04-F667F5075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895" y="2620408"/>
            <a:ext cx="2803373" cy="22871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C41AA4-1A8D-4EEB-9A13-76D6F2112E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4204" y="2620408"/>
            <a:ext cx="2755946" cy="22871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6055469-2E14-4F3D-AE4C-C997436305D0}"/>
              </a:ext>
            </a:extLst>
          </p:cNvPr>
          <p:cNvSpPr txBox="1"/>
          <p:nvPr/>
        </p:nvSpPr>
        <p:spPr>
          <a:xfrm>
            <a:off x="6238795" y="2307365"/>
            <a:ext cx="2311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Book" panose="020B0503020102020204" pitchFamily="34" charset="0"/>
              </a:rPr>
              <a:t>Aggregate for all GA Schools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601852-518D-4B46-97EB-0012DBBAF785}"/>
              </a:ext>
            </a:extLst>
          </p:cNvPr>
          <p:cNvSpPr txBox="1"/>
          <p:nvPr/>
        </p:nvSpPr>
        <p:spPr>
          <a:xfrm>
            <a:off x="8921874" y="2287544"/>
            <a:ext cx="2800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Book" panose="020B0503020102020204" pitchFamily="34" charset="0"/>
              </a:rPr>
              <a:t>Typical Title I State Charter School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D43220E-8D83-4DD4-89CD-4F6539178A74}"/>
              </a:ext>
            </a:extLst>
          </p:cNvPr>
          <p:cNvSpPr txBox="1">
            <a:spLocks/>
          </p:cNvSpPr>
          <p:nvPr/>
        </p:nvSpPr>
        <p:spPr>
          <a:xfrm>
            <a:off x="838200" y="5924436"/>
            <a:ext cx="10515600" cy="624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dirty="0">
                <a:solidFill>
                  <a:srgbClr val="E00039"/>
                </a:solidFill>
                <a:latin typeface="Century Schoolbook" panose="02040604050505020304" pitchFamily="18" charset="0"/>
              </a:rPr>
              <a:t>Charter schools usually receive less government funding overall than traditional public schools while facing higher operational costs.</a:t>
            </a:r>
          </a:p>
        </p:txBody>
      </p:sp>
    </p:spTree>
    <p:extLst>
      <p:ext uri="{BB962C8B-B14F-4D97-AF65-F5344CB8AC3E}">
        <p14:creationId xmlns:p14="http://schemas.microsoft.com/office/powerpoint/2010/main" val="271217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Strike a Balance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491285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Give the facts – motivate but don’t scare your community.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200" y="1936134"/>
            <a:ext cx="6685146" cy="511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Set a confident tone: </a:t>
            </a:r>
            <a:r>
              <a:rPr lang="en-US" sz="2000" dirty="0">
                <a:latin typeface="Franklin Gothic Book" panose="020B0503020102020204" pitchFamily="34" charset="0"/>
              </a:rPr>
              <a:t>We have a budget/revenue to meet all of our school’s </a:t>
            </a:r>
            <a:r>
              <a:rPr lang="en-US" sz="2000" i="1" dirty="0">
                <a:latin typeface="Franklin Gothic Book" panose="020B0503020102020204" pitchFamily="34" charset="0"/>
              </a:rPr>
              <a:t>needs</a:t>
            </a:r>
            <a:r>
              <a:rPr lang="en-US" sz="2000" dirty="0">
                <a:latin typeface="Franklin Gothic Book" panose="020B0503020102020204" pitchFamily="34" charset="0"/>
              </a:rPr>
              <a:t>. We must have your help to meet all of our school’s </a:t>
            </a:r>
            <a:r>
              <a:rPr lang="en-US" sz="2000" i="1" dirty="0">
                <a:latin typeface="Franklin Gothic Book" panose="020B0503020102020204" pitchFamily="34" charset="0"/>
              </a:rPr>
              <a:t>wants</a:t>
            </a:r>
            <a:r>
              <a:rPr lang="en-US" sz="2000" dirty="0">
                <a:latin typeface="Franklin Gothic Book" panose="020B05030201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Outline the difference from fundraising at other schools: </a:t>
            </a:r>
            <a:r>
              <a:rPr lang="en-US" sz="2000" dirty="0">
                <a:latin typeface="Franklin Gothic Book" panose="020B0503020102020204" pitchFamily="34" charset="0"/>
              </a:rPr>
              <a:t>We are our own school district. So, we need to work together to provide the best educational environment for our students. Fundraising is more essential for our school to offer a unique public education experience. We do not have an endowment or wealthy alumni like a private school.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b="1" dirty="0">
              <a:latin typeface="Franklin Gothic Book" panose="020B0503020102020204" pitchFamily="34" charset="0"/>
            </a:endParaRPr>
          </a:p>
        </p:txBody>
      </p:sp>
      <p:pic>
        <p:nvPicPr>
          <p:cNvPr id="8" name="Picture 7" descr="A cartoon character with a big nose&#10;&#10;Description automatically generated">
            <a:extLst>
              <a:ext uri="{FF2B5EF4-FFF2-40B4-BE49-F238E27FC236}">
                <a16:creationId xmlns:a16="http://schemas.microsoft.com/office/drawing/2014/main" id="{8A4A8C35-8E68-47B9-E8B9-6AF52F7151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041" y="2442616"/>
            <a:ext cx="3830454" cy="2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8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Your Case for Support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332663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Give donors a reason to give.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199" y="1803209"/>
            <a:ext cx="10431379" cy="4652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Use a “case statement” to articulate to possible funders </a:t>
            </a:r>
            <a:r>
              <a:rPr lang="en-US" sz="2000" b="1" u="sng" dirty="0">
                <a:latin typeface="Franklin Gothic Book" panose="020B0503020102020204" pitchFamily="34" charset="0"/>
              </a:rPr>
              <a:t>who</a:t>
            </a:r>
            <a:r>
              <a:rPr lang="en-US" sz="2000" b="1" dirty="0">
                <a:latin typeface="Franklin Gothic Book" panose="020B0503020102020204" pitchFamily="34" charset="0"/>
              </a:rPr>
              <a:t> you are, </a:t>
            </a:r>
            <a:r>
              <a:rPr lang="en-US" sz="2000" b="1" u="sng" dirty="0">
                <a:latin typeface="Franklin Gothic Book" panose="020B0503020102020204" pitchFamily="34" charset="0"/>
              </a:rPr>
              <a:t>why</a:t>
            </a:r>
            <a:r>
              <a:rPr lang="en-US" sz="2000" b="1" dirty="0">
                <a:latin typeface="Franklin Gothic Book" panose="020B0503020102020204" pitchFamily="34" charset="0"/>
              </a:rPr>
              <a:t> you need support, and </a:t>
            </a:r>
            <a:r>
              <a:rPr lang="en-US" sz="2000" b="1" u="sng" dirty="0">
                <a:latin typeface="Franklin Gothic Book" panose="020B0503020102020204" pitchFamily="34" charset="0"/>
              </a:rPr>
              <a:t>what</a:t>
            </a:r>
            <a:r>
              <a:rPr lang="en-US" sz="2000" b="1" dirty="0">
                <a:latin typeface="Franklin Gothic Book" panose="020B0503020102020204" pitchFamily="34" charset="0"/>
              </a:rPr>
              <a:t> you need support for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Create a shared message for your school &amp; stay focused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May change based on what you need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Include: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Mission &amp; vision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Unique educational focus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Who you serve (ages of students, community, etc.)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Accomplishments &amp; track record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Details about the need 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5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Let’s Take a Look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332663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Do these charter schools “make a case?”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25F023-3DC5-84CF-DA73-302A9EB1A263}"/>
              </a:ext>
            </a:extLst>
          </p:cNvPr>
          <p:cNvSpPr txBox="1"/>
          <p:nvPr/>
        </p:nvSpPr>
        <p:spPr>
          <a:xfrm>
            <a:off x="1716502" y="2221832"/>
            <a:ext cx="1058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Franklin Gothic Book" panose="020B0503020102020204" pitchFamily="34" charset="0"/>
              </a:rPr>
              <a:t>Group 1</a:t>
            </a:r>
          </a:p>
          <a:p>
            <a:r>
              <a:rPr lang="en-US" b="1" i="1" dirty="0">
                <a:latin typeface="Franklin Gothic Book" panose="020B0503020102020204" pitchFamily="34" charset="0"/>
              </a:rPr>
              <a:t>Yes Prep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87243A-3E7B-D1AC-0A28-F2E7BD93FC62}"/>
              </a:ext>
            </a:extLst>
          </p:cNvPr>
          <p:cNvSpPr txBox="1"/>
          <p:nvPr/>
        </p:nvSpPr>
        <p:spPr>
          <a:xfrm>
            <a:off x="4812626" y="2205040"/>
            <a:ext cx="1997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Group 2</a:t>
            </a:r>
          </a:p>
          <a:p>
            <a:pPr algn="ctr"/>
            <a:r>
              <a:rPr lang="en-US" b="1" i="1" dirty="0">
                <a:latin typeface="Franklin Gothic Book" panose="020B0503020102020204" pitchFamily="34" charset="0"/>
              </a:rPr>
              <a:t>Wildflower Schools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D053A7-52B8-5541-A821-6124327D97F4}"/>
              </a:ext>
            </a:extLst>
          </p:cNvPr>
          <p:cNvSpPr txBox="1"/>
          <p:nvPr/>
        </p:nvSpPr>
        <p:spPr>
          <a:xfrm>
            <a:off x="8467603" y="2253027"/>
            <a:ext cx="1997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Group 3</a:t>
            </a:r>
          </a:p>
          <a:p>
            <a:pPr algn="ctr"/>
            <a:r>
              <a:rPr lang="en-US" b="1" i="1" dirty="0">
                <a:latin typeface="Franklin Gothic Book" panose="020B0503020102020204" pitchFamily="34" charset="0"/>
              </a:rPr>
              <a:t>Signature School</a:t>
            </a:r>
          </a:p>
        </p:txBody>
      </p:sp>
      <p:pic>
        <p:nvPicPr>
          <p:cNvPr id="19" name="Picture 1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0463A30-5D6E-4135-F63A-7B362D7ED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22" y="2899358"/>
            <a:ext cx="3105533" cy="3105533"/>
          </a:xfrm>
          <a:prstGeom prst="rect">
            <a:avLst/>
          </a:prstGeom>
        </p:spPr>
      </p:pic>
      <p:pic>
        <p:nvPicPr>
          <p:cNvPr id="21" name="Picture 2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55D4DEF-27DB-A920-B026-109C07C7A0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489" y="2899358"/>
            <a:ext cx="3105532" cy="3105532"/>
          </a:xfrm>
          <a:prstGeom prst="rect">
            <a:avLst/>
          </a:prstGeom>
        </p:spPr>
      </p:pic>
      <p:pic>
        <p:nvPicPr>
          <p:cNvPr id="23" name="Picture 2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E3979CE-B9DD-C0AE-8B44-AFFCAAFEFE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183" y="2868163"/>
            <a:ext cx="3136727" cy="313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0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Considering the Case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332663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In your group, look at the school assigned to you.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199" y="1803209"/>
            <a:ext cx="10431379" cy="4190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Can you find the who, what, and why? Write them down.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How does the school tell their story?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How easy was it to find information?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Do they carry the message to social media?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Is there a call to action for supporters?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questions do you have left about your school?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b="1" dirty="0">
              <a:latin typeface="Franklin Gothic Book" panose="020B05030201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was most compelling?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ideas did this school give you?</a:t>
            </a:r>
          </a:p>
        </p:txBody>
      </p:sp>
      <p:pic>
        <p:nvPicPr>
          <p:cNvPr id="1026" name="Picture 2" descr="Good online learning – group work – The Ed Techie">
            <a:extLst>
              <a:ext uri="{FF2B5EF4-FFF2-40B4-BE49-F238E27FC236}">
                <a16:creationId xmlns:a16="http://schemas.microsoft.com/office/drawing/2014/main" id="{E592126A-E5A3-4923-A6A5-DA5B513A7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625" y="2458823"/>
            <a:ext cx="4240880" cy="282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886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Stating Your Case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332663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Pictures tell 1,000 words.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199" y="1803209"/>
            <a:ext cx="10952747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Use clear, concise language – avoid industry terms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Keep a consistent message &amp; theme across all platforms – one voice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Photos, videos, stories strengthen the case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Ask for what you need &amp; give a specific call to action for supporters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AC71B9-223B-3729-7042-29CADE6F6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676" y="3611812"/>
            <a:ext cx="7146648" cy="30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3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C35-DE1F-4FF6-80D4-333DEE83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Develop Your Case Statement</a:t>
            </a:r>
          </a:p>
        </p:txBody>
      </p:sp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5D84E1D3-4580-4787-9F9C-56613C2A0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48" y="183338"/>
            <a:ext cx="1923452" cy="13079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92BACB-32D1-42AF-892E-8398CB5FE05B}"/>
              </a:ext>
            </a:extLst>
          </p:cNvPr>
          <p:cNvSpPr txBox="1"/>
          <p:nvPr/>
        </p:nvSpPr>
        <p:spPr>
          <a:xfrm>
            <a:off x="838200" y="1332663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Demi" panose="020B0703020102020204" pitchFamily="34" charset="0"/>
              </a:rPr>
              <a:t>Work together in your group.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2109B8-AC73-4180-8CBA-0B31EE497D64}"/>
              </a:ext>
            </a:extLst>
          </p:cNvPr>
          <p:cNvSpPr txBox="1"/>
          <p:nvPr/>
        </p:nvSpPr>
        <p:spPr>
          <a:xfrm>
            <a:off x="838200" y="1803209"/>
            <a:ext cx="10278980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Prepare a 2-minute case to present to the group.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Include your who, what, why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Include a story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Where would you share your case &amp; how?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5AEE82-CC1D-4883-CD23-C9AB9EA0927A}"/>
              </a:ext>
            </a:extLst>
          </p:cNvPr>
          <p:cNvSpPr txBox="1"/>
          <p:nvPr/>
        </p:nvSpPr>
        <p:spPr>
          <a:xfrm>
            <a:off x="838200" y="3960873"/>
            <a:ext cx="10278980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Franklin Gothic Book" panose="020B0503020102020204" pitchFamily="34" charset="0"/>
              </a:rPr>
              <a:t>Pretend you are a donor or foundation. Prepare your feedback on sticky notes.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was compelling? What stood out?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What questions do you still have?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Franklin Gothic Book" panose="020B0503020102020204" pitchFamily="34" charset="0"/>
              </a:rPr>
              <a:t>Other notes</a:t>
            </a:r>
          </a:p>
        </p:txBody>
      </p:sp>
    </p:spTree>
    <p:extLst>
      <p:ext uri="{BB962C8B-B14F-4D97-AF65-F5344CB8AC3E}">
        <p14:creationId xmlns:p14="http://schemas.microsoft.com/office/powerpoint/2010/main" val="410791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fbc411-40df-4322-b477-debf8d1551be" xsi:nil="true"/>
    <lcf76f155ced4ddcb4097134ff3c332f xmlns="93d7b7ac-997d-41f2-9479-f251c438701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96D5F857D4545B10394314E067FE1" ma:contentTypeVersion="15" ma:contentTypeDescription="Create a new document." ma:contentTypeScope="" ma:versionID="fb8c5e5dc32ae8007e6d1f8c9f349cda">
  <xsd:schema xmlns:xsd="http://www.w3.org/2001/XMLSchema" xmlns:xs="http://www.w3.org/2001/XMLSchema" xmlns:p="http://schemas.microsoft.com/office/2006/metadata/properties" xmlns:ns2="93d7b7ac-997d-41f2-9479-f251c4387016" xmlns:ns3="9dfbc411-40df-4322-b477-debf8d1551be" targetNamespace="http://schemas.microsoft.com/office/2006/metadata/properties" ma:root="true" ma:fieldsID="eeda456f07f3f9c18d9422f040be7bff" ns2:_="" ns3:_="">
    <xsd:import namespace="93d7b7ac-997d-41f2-9479-f251c4387016"/>
    <xsd:import namespace="9dfbc411-40df-4322-b477-debf8d1551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7b7ac-997d-41f2-9479-f251c43870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cd370c4-885d-4648-a4e6-56dab64f49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fbc411-40df-4322-b477-debf8d1551b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5fd07a9-a779-437a-bcc3-cf6bddca0e7d}" ma:internalName="TaxCatchAll" ma:showField="CatchAllData" ma:web="9dfbc411-40df-4322-b477-debf8d1551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8E5391-986C-49A5-BE94-101146DDCC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61578B-B7D8-48C6-91E4-191A2C2CA339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9dfbc411-40df-4322-b477-debf8d1551be"/>
    <ds:schemaRef ds:uri="http://schemas.openxmlformats.org/package/2006/metadata/core-properties"/>
    <ds:schemaRef ds:uri="93d7b7ac-997d-41f2-9479-f251c4387016"/>
    <ds:schemaRef ds:uri="http://schemas.microsoft.com/office/2006/metadata/properties"/>
    <ds:schemaRef ds:uri="http://www.w3.org/XML/1998/namespace"/>
    <ds:schemaRef ds:uri="7b36faeb-a37b-4788-92c0-1c0f049f144b"/>
    <ds:schemaRef ds:uri="701a65f7-da67-4fbc-8f4b-c9f517f0d5ed"/>
  </ds:schemaRefs>
</ds:datastoreItem>
</file>

<file path=customXml/itemProps3.xml><?xml version="1.0" encoding="utf-8"?>
<ds:datastoreItem xmlns:ds="http://schemas.openxmlformats.org/officeDocument/2006/customXml" ds:itemID="{91F445F9-B74C-4E21-ABA7-634DD9F52ED1}"/>
</file>

<file path=docProps/app.xml><?xml version="1.0" encoding="utf-8"?>
<Properties xmlns="http://schemas.openxmlformats.org/officeDocument/2006/extended-properties" xmlns:vt="http://schemas.openxmlformats.org/officeDocument/2006/docPropsVTypes">
  <TotalTime>24310</TotalTime>
  <Words>647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Franklin Gothic Book</vt:lpstr>
      <vt:lpstr>Franklin Gothic Demi</vt:lpstr>
      <vt:lpstr>Office Theme</vt:lpstr>
      <vt:lpstr>Fundraising 102  Making a Case for Support</vt:lpstr>
      <vt:lpstr>Fundraising Toolkit</vt:lpstr>
      <vt:lpstr>Why You Need to Raise Funds</vt:lpstr>
      <vt:lpstr>Strike a Balance</vt:lpstr>
      <vt:lpstr>Your Case for Support</vt:lpstr>
      <vt:lpstr>Let’s Take a Look</vt:lpstr>
      <vt:lpstr>Considering the Case</vt:lpstr>
      <vt:lpstr>Stating Your Case</vt:lpstr>
      <vt:lpstr>Develop Your Case Statement</vt:lpstr>
      <vt:lpstr>Action Plan</vt:lpstr>
      <vt:lpstr>SCSF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Does What at a State Charter School</dc:title>
  <dc:creator>scsfga</dc:creator>
  <cp:lastModifiedBy>scsfga</cp:lastModifiedBy>
  <cp:revision>91</cp:revision>
  <dcterms:created xsi:type="dcterms:W3CDTF">2021-03-16T17:07:12Z</dcterms:created>
  <dcterms:modified xsi:type="dcterms:W3CDTF">2024-01-24T23:00:29Z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0x010100DB796D5F857D4545B10394314E067FE1</vt:lpwstr>
  </property>
  <property fmtid="{D5CDD505-2E9C-101B-9397-08002B2CF9AE}" pid="3" name="MediaServiceImageTags">
    <vt:lpwstr/>
  </property>
</Properties>
</file>