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7" r:id="rId6"/>
    <p:sldId id="338" r:id="rId7"/>
    <p:sldId id="329" r:id="rId8"/>
    <p:sldId id="330" r:id="rId9"/>
    <p:sldId id="337" r:id="rId10"/>
    <p:sldId id="331" r:id="rId11"/>
    <p:sldId id="339" r:id="rId12"/>
    <p:sldId id="340" r:id="rId13"/>
    <p:sldId id="328" r:id="rId14"/>
    <p:sldId id="333" r:id="rId15"/>
    <p:sldId id="327" r:id="rId16"/>
    <p:sldId id="334" r:id="rId17"/>
    <p:sldId id="341" r:id="rId18"/>
    <p:sldId id="342" r:id="rId19"/>
    <p:sldId id="343" r:id="rId20"/>
    <p:sldId id="344" r:id="rId21"/>
    <p:sldId id="301" r:id="rId22"/>
    <p:sldId id="270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39"/>
    <a:srgbClr val="A4D65E"/>
    <a:srgbClr val="4B4B4B"/>
    <a:srgbClr val="008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710F-AB7E-4BB3-A2B0-3976C65B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12564-A230-45DD-A623-F1F0D5EFF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6E326-B54B-4615-A459-9379B445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87CA-3E58-4CAC-B0A0-29D61E484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099BF-7249-4CC3-A0E1-5EE3C3000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6BA0-43C9-4505-8277-B095E5A0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22438-B979-4502-8B04-A01517BE2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164FB-30E7-4D7B-AD8D-A2951BAF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43A1B-4415-400D-A5C0-12B4B102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4BF4C-D610-458B-A6B8-FE32D2B9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3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2B944A-B8EE-49FD-8A6D-5946C43DF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5E15E-D748-4BA6-9E6A-6940A264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3DDEB-864E-4651-A0AF-15F84F57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8646-A918-43AD-A043-5ADB93D1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F69A-0FA7-4DBA-B3F9-A7D4A155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E46D-D3B6-45AC-B146-5B3DF661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E5900-9E91-434A-9E31-12F486D81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507A6-EEE3-408C-B344-4F5A3B00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F580-6FF3-4A62-A1F0-D6CC312B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4E96C-CBC7-47EE-A473-3A11B835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1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5145D-1571-45CD-AFCA-C94AAC57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4350B-CD4C-47A3-85FD-2CAED12C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9C21-9B42-42AC-8AFA-915AE7BB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D14B-BC1C-4340-8FC3-7AE086D6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32260-F9FE-4144-A2E2-812FA56F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C406-95C9-4EDC-8953-AFA5AFC1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09B8-F6AE-42AE-9B39-5CCE9DF42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A5A81-C3E1-4A9D-9CC3-31170F592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BE3B0-E1B3-4CEE-AF93-FB46CD3B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674E-86CD-45B4-B91A-9061AF1E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536BA-E237-40DB-ACAD-4ED699C0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9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00D7-FCD6-4C03-9165-4FDDCAC61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FD669-0315-4279-81AD-3C940F560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CE70A-B942-4404-809E-7AC787164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83D77-4DAC-4A19-9BA6-788FD0801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499C9-732F-4CDE-83E0-143850DE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730E5-951C-4DCC-A8FF-2AAEB349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AD592-F326-4094-B658-278B59B8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7EC151-7F8E-4529-B593-1B474B86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8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E8292-0093-42C7-8F27-B442C913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160C24-0B79-4F49-B6CF-F90D03D3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AEE13-B89D-42EA-94AB-839F33C4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28FFF-9CEB-4F06-96C7-78536CF2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B6D60-08F8-4143-BE07-69B00FE7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A526F-F20A-4744-BA6B-4518C48B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90AE58-6B3C-4923-9F33-4FA1EB1E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A167-FC72-4510-AE41-217C4CE7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2037-5D2D-4615-96AD-BBB8985C7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9B818-5C50-4AE5-BCC5-861062A4F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B43AA-CB22-4432-B1AA-57847D8F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5ECD4-EB3D-460F-AB15-D1A6CCC2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C489C-57C4-481D-B6EE-17C5BE89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9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E5796-0501-406F-961D-096C2BE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D1122-BBB5-4AFA-B4BF-0A5236F50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9A210-7DB8-471E-8AAF-AD8BA6A5C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76610-6B2F-486E-BD6E-D162D4EA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E34AE-4455-4E8F-92A1-86FA5ABB8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7521-2EFD-46CB-88E0-74A42851C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4DF2F1-0ABB-4E9F-B5B3-ED6F747B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6A3E8-68F0-41A6-8039-579F8D89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5A159-1ACB-4B28-B3A6-989531D61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6540-B6A1-486C-A77D-4E5B6CA4F12C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9E8DE-6214-4DD0-9F49-3D47AEFC1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0D5F-F326-4563-83F5-8C8A6F4C5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3F8A-2050-495B-9E5E-5D6CA39B9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csfga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ese.psu.edu/research/centers/cecd/engagement-toolbox/engagement/why-community-engagement-matte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3C15-33D0-424E-BD3A-DC14D995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617" y="1325917"/>
            <a:ext cx="9886764" cy="2861893"/>
          </a:xfrm>
        </p:spPr>
        <p:txBody>
          <a:bodyPr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  <a:cs typeface="Arial" panose="020B0604020202020204" pitchFamily="34" charset="0"/>
              </a:rPr>
              <a:t>Local Government Engagement</a:t>
            </a:r>
            <a:endParaRPr lang="en-US" sz="4000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B0888-2138-4D50-B38C-59F9FAD88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07" y="3626752"/>
            <a:ext cx="10577384" cy="1655762"/>
          </a:xfrm>
        </p:spPr>
        <p:txBody>
          <a:bodyPr>
            <a:normAutofit/>
          </a:bodyPr>
          <a:lstStyle/>
          <a:p>
            <a:endParaRPr lang="en-US" dirty="0">
              <a:latin typeface="Franklin Gothic Demi" panose="020B0703020102020204" pitchFamily="34" charset="0"/>
            </a:endParaRPr>
          </a:p>
          <a:p>
            <a:endParaRPr lang="en-US" dirty="0">
              <a:latin typeface="Franklin Gothic Demi" panose="020B0703020102020204" pitchFamily="34" charset="0"/>
            </a:endParaRPr>
          </a:p>
          <a:p>
            <a:r>
              <a:rPr lang="en-US" dirty="0">
                <a:latin typeface="Franklin Gothic Demi" panose="020B0703020102020204" pitchFamily="34" charset="0"/>
              </a:rPr>
              <a:t>Michele Neely, President &amp; CEO, State Charter Schools Foundation of Georgia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D6C1E85-7B52-44EB-8D5F-7E7CFA37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34" y="637062"/>
            <a:ext cx="4630531" cy="5583876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1853683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Be Proactive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Build a strong relationship with members of local government.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877854"/>
            <a:ext cx="10515600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School districts often have MOUs &amp; relationships with local government.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Traditional public schools are planned with local government.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Charter schools often “appear” without warning – frustrating civil servants &amp; confusing elected officials.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The earlier you engage, the better chance you have for a positive relationship.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Designate a board &amp; staff member to be liaisons.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80DF8-7F6C-88D1-A6A1-DB37F9411A72}"/>
              </a:ext>
            </a:extLst>
          </p:cNvPr>
          <p:cNvSpPr txBox="1"/>
          <p:nvPr/>
        </p:nvSpPr>
        <p:spPr>
          <a:xfrm>
            <a:off x="1171575" y="5734050"/>
            <a:ext cx="957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00039"/>
                </a:solidFill>
                <a:latin typeface="Bookman Old Style" panose="02050604050505020204" pitchFamily="18" charset="0"/>
              </a:rPr>
              <a:t>Engage before there is a crisis!</a:t>
            </a:r>
          </a:p>
        </p:txBody>
      </p:sp>
    </p:spTree>
    <p:extLst>
      <p:ext uri="{BB962C8B-B14F-4D97-AF65-F5344CB8AC3E}">
        <p14:creationId xmlns:p14="http://schemas.microsoft.com/office/powerpoint/2010/main" val="167701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Start “Sweet”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Try to maintain a positive relationship.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877854"/>
            <a:ext cx="7013713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Assume the best &amp; try to understand the perspective of local government. Be open to suggestions.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Reach out &amp; offer information – don’t wait for them to come to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Get to know contacts in key offices BEFORE you need them.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Law enforcement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Fire – local department &amp; Fire Marshall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Mayor’s office, City Council, County Commission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Permitting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Traffic</a:t>
            </a:r>
          </a:p>
        </p:txBody>
      </p:sp>
      <p:pic>
        <p:nvPicPr>
          <p:cNvPr id="1026" name="Picture 2" descr="You Catch More Flies With Honey Metal 12 Wreath Sign, Honey Bee Sign, Black  White Gold Yellow Rust Honey Bee Sign, Honey Sign, MD0781 - Etsy">
            <a:extLst>
              <a:ext uri="{FF2B5EF4-FFF2-40B4-BE49-F238E27FC236}">
                <a16:creationId xmlns:a16="http://schemas.microsoft.com/office/drawing/2014/main" id="{2B0FD586-8D43-3654-EE2D-59C5C3B1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65" y="2297804"/>
            <a:ext cx="2909885" cy="290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50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Let’s Be CLEAR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D03B7D-5EEA-22DD-28A2-BF0ECA7473B5}"/>
              </a:ext>
            </a:extLst>
          </p:cNvPr>
          <p:cNvSpPr txBox="1"/>
          <p:nvPr/>
        </p:nvSpPr>
        <p:spPr>
          <a:xfrm>
            <a:off x="2366958" y="1690246"/>
            <a:ext cx="7458075" cy="769441"/>
          </a:xfrm>
          <a:prstGeom prst="rect">
            <a:avLst/>
          </a:prstGeom>
          <a:solidFill>
            <a:srgbClr val="E000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4D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OMMUNICATE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F6AB4A-18BB-089C-A2B6-FEEF30E2920C}"/>
              </a:ext>
            </a:extLst>
          </p:cNvPr>
          <p:cNvSpPr txBox="1"/>
          <p:nvPr/>
        </p:nvSpPr>
        <p:spPr>
          <a:xfrm>
            <a:off x="2366959" y="4711153"/>
            <a:ext cx="7458075" cy="769441"/>
          </a:xfrm>
          <a:prstGeom prst="rect">
            <a:avLst/>
          </a:prstGeom>
          <a:solidFill>
            <a:srgbClr val="E000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4D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CKNOWLEDGE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7E4222-5CAE-CEBB-D496-97DE429327F2}"/>
              </a:ext>
            </a:extLst>
          </p:cNvPr>
          <p:cNvSpPr txBox="1"/>
          <p:nvPr/>
        </p:nvSpPr>
        <p:spPr>
          <a:xfrm>
            <a:off x="2366960" y="3704184"/>
            <a:ext cx="7458075" cy="769441"/>
          </a:xfrm>
          <a:prstGeom prst="rect">
            <a:avLst/>
          </a:prstGeom>
          <a:solidFill>
            <a:srgbClr val="E000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4D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80ACD5-76E0-B375-8F4F-0957E6B9C5E0}"/>
              </a:ext>
            </a:extLst>
          </p:cNvPr>
          <p:cNvSpPr txBox="1"/>
          <p:nvPr/>
        </p:nvSpPr>
        <p:spPr>
          <a:xfrm>
            <a:off x="2366961" y="2697215"/>
            <a:ext cx="7458075" cy="769441"/>
          </a:xfrm>
          <a:prstGeom prst="rect">
            <a:avLst/>
          </a:prstGeom>
          <a:solidFill>
            <a:srgbClr val="E000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4D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28A84C-DEC4-7E2D-4224-366950360537}"/>
              </a:ext>
            </a:extLst>
          </p:cNvPr>
          <p:cNvSpPr txBox="1"/>
          <p:nvPr/>
        </p:nvSpPr>
        <p:spPr>
          <a:xfrm>
            <a:off x="2366958" y="5718122"/>
            <a:ext cx="7458075" cy="769441"/>
          </a:xfrm>
          <a:prstGeom prst="rect">
            <a:avLst/>
          </a:prstGeom>
          <a:solidFill>
            <a:srgbClr val="E00039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A4D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ESPOND</a:t>
            </a:r>
          </a:p>
        </p:txBody>
      </p:sp>
    </p:spTree>
    <p:extLst>
      <p:ext uri="{BB962C8B-B14F-4D97-AF65-F5344CB8AC3E}">
        <p14:creationId xmlns:p14="http://schemas.microsoft.com/office/powerpoint/2010/main" val="196209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Ideas – Traffic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639318"/>
            <a:ext cx="10515600" cy="511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Reach out before your school opens to talk about your plans.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the Traffic department to come to your school during arrival &amp; dismissal. Show them your arrival &amp; dismissal plans. Ask for help to coordinate police officers to direct.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Consider a school zone. (Webinar from GDOT coming this spring!)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Local government must make the request with traffic data.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GDOT says must show residential walkers for approval.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for road signage alerting drivers to a school and/or speed limit sign with display of speed.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about plans for your road &amp; follow any redevelopment plans. Request turn lanes,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They HATE traffic complaints from the public – be prepared.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6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Ideas – Public Safety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351087"/>
            <a:ext cx="10515600" cy="603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Use police officers / sheriff deputies to direct traffic &amp; provide security at events. Usually pay officers directly. This may be provided at no cost in some cases.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Consider giving public safety access to your security cameras to assist in emergencies.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Invite public safety to come for a reception &amp; tour of the campus. They will be able to respond more effectively if they know the building.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Offer space for officers to do their administrative work (parking lot or inside) – provide access to restrooms, coffee,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for K-9 officers to visit classrooms.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Allow officers to conduct training drills in the building.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Invite members of public safety to come to career day &amp; other events.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for suggestions about securing the campus &amp; accessibility for emergency vehicles. Ensure that they have / can access keys to gates, interior doors, etc.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3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Ideas – Elected Officials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331205"/>
            <a:ext cx="10515600" cy="603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Send invitations for all events &amp; recognize them.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for a resolution to honor the school at City Council or County Commission. Invite families to attend and testify on behalf of the school.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Invite individual elected officials on tours of the school.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Send news about school accomplishments. Provide information about economic impact (families moved to the area, improvement of property, new surrounding businesses).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Try to form relationships with a few key elected officials – call on them for information &amp; help.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Speak out about plans, ordinances, etc. that impact your school.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Maintain a list of families that live in the city/county where the school is located. Ask those families to email &amp; call elected officials when help is needed.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Communication Challenges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331205"/>
            <a:ext cx="10515600" cy="557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Most local governments do not understand charter schools. Some will challenge that your school is a public school. (You may still be treated differently.)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Reach out for help or citations.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We can also conduct a Charter Schools 101 event.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Direct them to FindaGaCharter.org.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Ensure that everyone in local government knows your school exists &amp; remembers it in planning. It is helpful to have a liaison who attends meetings &amp; events. Don’t assume there is a coordinated plan to help your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Ask to be added to any emergency alert systems &amp; protocols.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Empower your families to engage elected officials when needed. Provide a communications template. Emails &amp; calls from voters are very powerful.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5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Key Takeaways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How do you engage with local government?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B8D0C-CAB4-3568-61D9-4218BA71A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245" y="2343150"/>
            <a:ext cx="4702755" cy="23072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877854"/>
            <a:ext cx="10515600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What did we miss? What has worked for your school?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What challenges are you facing with local government?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When do you escalate a situation?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What is one thing you will do when you return?</a:t>
            </a:r>
          </a:p>
        </p:txBody>
      </p:sp>
    </p:spTree>
    <p:extLst>
      <p:ext uri="{BB962C8B-B14F-4D97-AF65-F5344CB8AC3E}">
        <p14:creationId xmlns:p14="http://schemas.microsoft.com/office/powerpoint/2010/main" val="275566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SCSF Resources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The SCSF is constantly compiling resources for you.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9657B1-4F1F-0504-3369-8977096DC9A9}"/>
              </a:ext>
            </a:extLst>
          </p:cNvPr>
          <p:cNvSpPr txBox="1"/>
          <p:nvPr/>
        </p:nvSpPr>
        <p:spPr>
          <a:xfrm>
            <a:off x="1900966" y="3267672"/>
            <a:ext cx="839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00039"/>
                </a:solidFill>
                <a:latin typeface="Bookman Old Style" panose="02050604050505020204" pitchFamily="18" charset="0"/>
              </a:rPr>
              <a:t>Email </a:t>
            </a:r>
            <a:r>
              <a:rPr lang="en-US" sz="3200" b="1" dirty="0">
                <a:solidFill>
                  <a:srgbClr val="E00039"/>
                </a:solidFill>
                <a:latin typeface="Bookman Old Style" panose="02050604050505020204" pitchFamily="18" charset="0"/>
                <a:hlinkClick r:id="rId3"/>
              </a:rPr>
              <a:t>info@scsfga.org</a:t>
            </a:r>
            <a:r>
              <a:rPr lang="en-US" sz="3200" b="1" dirty="0">
                <a:solidFill>
                  <a:srgbClr val="E00039"/>
                </a:solidFill>
                <a:latin typeface="Bookman Old Style" panose="02050604050505020204" pitchFamily="18" charset="0"/>
              </a:rPr>
              <a:t> to sign up for the SCSF’s weekly email for Georgia’s state charter schools.</a:t>
            </a:r>
          </a:p>
        </p:txBody>
      </p:sp>
    </p:spTree>
    <p:extLst>
      <p:ext uri="{BB962C8B-B14F-4D97-AF65-F5344CB8AC3E}">
        <p14:creationId xmlns:p14="http://schemas.microsoft.com/office/powerpoint/2010/main" val="3164540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3AEF0D-A055-41DB-9F30-002728D19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56" y="1459507"/>
            <a:ext cx="5714286" cy="3885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8E567-DEA0-4E2A-BCA9-5BC487EDC6F8}"/>
              </a:ext>
            </a:extLst>
          </p:cNvPr>
          <p:cNvSpPr txBox="1"/>
          <p:nvPr/>
        </p:nvSpPr>
        <p:spPr>
          <a:xfrm>
            <a:off x="266330" y="1136342"/>
            <a:ext cx="11540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Century Schoolbook" panose="02040604050505020304" pitchFamily="18" charset="0"/>
              </a:rPr>
              <a:t>We are here for state charter schools!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C4D024-FAF7-4C86-989D-5A44689296DD}"/>
              </a:ext>
            </a:extLst>
          </p:cNvPr>
          <p:cNvSpPr txBox="1"/>
          <p:nvPr/>
        </p:nvSpPr>
        <p:spPr>
          <a:xfrm>
            <a:off x="6036815" y="4555665"/>
            <a:ext cx="168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scsfga.org </a:t>
            </a:r>
          </a:p>
          <a:p>
            <a:r>
              <a:rPr lang="en-US" sz="2000" dirty="0">
                <a:latin typeface="Century Schoolbook" panose="02040604050505020304" pitchFamily="18" charset="0"/>
              </a:rPr>
              <a:t>@SCSFofGA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DA023-6C4B-4CBC-9C36-8FDB629DD531}"/>
              </a:ext>
            </a:extLst>
          </p:cNvPr>
          <p:cNvSpPr txBox="1"/>
          <p:nvPr/>
        </p:nvSpPr>
        <p:spPr>
          <a:xfrm>
            <a:off x="967666" y="5619565"/>
            <a:ext cx="1054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Book" panose="020B0503020102020204" pitchFamily="34" charset="0"/>
              </a:rPr>
              <a:t>Michele Neely, President &amp; CEO – mneely@scsfga.org</a:t>
            </a:r>
          </a:p>
        </p:txBody>
      </p:sp>
    </p:spTree>
    <p:extLst>
      <p:ext uri="{BB962C8B-B14F-4D97-AF65-F5344CB8AC3E}">
        <p14:creationId xmlns:p14="http://schemas.microsoft.com/office/powerpoint/2010/main" val="165037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A02A2223-D355-1B2E-11B3-9FA2D2A03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8CB6C1-C8F8-BA87-DEA4-2F3692CC5D4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BD37D-E9C8-D190-6635-BA15ED18DC8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58C659-B42F-1B35-0BE0-FA2CBCBE47A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#1440812</a:t>
            </a:r>
            <a:endParaRPr lang="en-US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F9AB0-8AC0-3AC3-74F9-E068DEF6904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60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Who is in Your Community?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Your school’s community is probably larger than you think.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200" y="1877854"/>
            <a:ext cx="5133392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Students &amp; families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Faculty &amp; staff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Governing board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Local businesses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Local faith-based organizations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Nonprofit organizations/charities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Franklin Gothic Book" panose="020B0503020102020204" pitchFamily="34" charset="0"/>
              </a:rPr>
              <a:t>Local government &amp; public safety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Local residents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5428C-7EFB-A177-DC90-859697CC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62" y="1872475"/>
            <a:ext cx="3340268" cy="478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1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Why Does Engagement Matter?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92BACB-32D1-42AF-892E-8398CB5FE05B}"/>
              </a:ext>
            </a:extLst>
          </p:cNvPr>
          <p:cNvSpPr txBox="1"/>
          <p:nvPr/>
        </p:nvSpPr>
        <p:spPr>
          <a:xfrm>
            <a:off x="838200" y="1491285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" panose="020B0703020102020204" pitchFamily="34" charset="0"/>
              </a:rPr>
              <a:t>Engagement with local government feels “nonessential,” but is 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2109B8-AC73-4180-8CBA-0B31EE497D64}"/>
              </a:ext>
            </a:extLst>
          </p:cNvPr>
          <p:cNvSpPr txBox="1"/>
          <p:nvPr/>
        </p:nvSpPr>
        <p:spPr>
          <a:xfrm>
            <a:off x="838199" y="1877854"/>
            <a:ext cx="7176797" cy="4577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Increase buy-in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Draw on a diverse group for better solutions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Increase success in reaching goals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Address concerns before they get out of control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Franklin Gothic Book" panose="020B0503020102020204" pitchFamily="34" charset="0"/>
              </a:rPr>
              <a:t>Build trust &amp; reduce conflict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latin typeface="Franklin Gothic Book" panose="020B0503020102020204" pitchFamily="34" charset="0"/>
              </a:rPr>
              <a:t>Ultimately, build better outcomes for students!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Franklin Gothic Book" panose="020B0503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Franklin Gothic Book" panose="020B0503020102020204" pitchFamily="34" charset="0"/>
              </a:rPr>
              <a:t>Reference: </a:t>
            </a:r>
            <a:r>
              <a:rPr lang="en-US" sz="1400" b="1" dirty="0">
                <a:latin typeface="Franklin Gothic Book" panose="020B0503020102020204" pitchFamily="34" charset="0"/>
                <a:hlinkClick r:id="rId3"/>
              </a:rPr>
              <a:t>https://aese.psu.edu/research/centers/cecd/engagement-toolbox/engagement/why-community-engagement-matters</a:t>
            </a:r>
            <a:endParaRPr lang="en-US" sz="1400" b="1" dirty="0">
              <a:latin typeface="Franklin Gothic Book" panose="020B0503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93D07-9A56-54D8-04E3-7CE14997D0BC}"/>
              </a:ext>
            </a:extLst>
          </p:cNvPr>
          <p:cNvSpPr txBox="1"/>
          <p:nvPr/>
        </p:nvSpPr>
        <p:spPr>
          <a:xfrm>
            <a:off x="7732295" y="2638926"/>
            <a:ext cx="3745831" cy="1815882"/>
          </a:xfrm>
          <a:prstGeom prst="rect">
            <a:avLst/>
          </a:prstGeom>
          <a:noFill/>
          <a:ln w="28575">
            <a:solidFill>
              <a:srgbClr val="E000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Schoolbook" panose="02040604050505020304" pitchFamily="18" charset="0"/>
              </a:rPr>
              <a:t>Local government affects your school’s day-to-day operations. </a:t>
            </a:r>
          </a:p>
        </p:txBody>
      </p:sp>
    </p:spTree>
    <p:extLst>
      <p:ext uri="{BB962C8B-B14F-4D97-AF65-F5344CB8AC3E}">
        <p14:creationId xmlns:p14="http://schemas.microsoft.com/office/powerpoint/2010/main" val="3133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5AD76-D923-6D06-B197-7FCD2FC0E47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07BB92-9073-F250-E024-1F0C7DDDEE6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78A121-9A2D-4159-9E1B-0C4C8B0AF2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When do you need local government?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4977E6-D57B-ACA2-D805-F82AD7D83AE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783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C35-DE1F-4FF6-80D4-333DEE83A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When Do You Need Local Gov’t?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5D84E1D3-4580-4787-9F9C-56613C2A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48" y="183338"/>
            <a:ext cx="1923452" cy="130794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856389-6C4F-2DCB-DF47-C6623EB953BC}"/>
              </a:ext>
            </a:extLst>
          </p:cNvPr>
          <p:cNvSpPr txBox="1"/>
          <p:nvPr/>
        </p:nvSpPr>
        <p:spPr>
          <a:xfrm>
            <a:off x="550507" y="1690688"/>
            <a:ext cx="258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Services for a student’s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5BA572-93A3-9308-8DC3-288640EB07BF}"/>
              </a:ext>
            </a:extLst>
          </p:cNvPr>
          <p:cNvSpPr txBox="1"/>
          <p:nvPr/>
        </p:nvSpPr>
        <p:spPr>
          <a:xfrm>
            <a:off x="797871" y="3748608"/>
            <a:ext cx="2584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Fundraising or special event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51B6B-D6A0-2764-5260-85566971D533}"/>
              </a:ext>
            </a:extLst>
          </p:cNvPr>
          <p:cNvSpPr txBox="1"/>
          <p:nvPr/>
        </p:nvSpPr>
        <p:spPr>
          <a:xfrm>
            <a:off x="8582605" y="4322480"/>
            <a:ext cx="3317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Emergency situation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39F52-4E1B-FB9D-7A7A-6E1F6FF524CD}"/>
              </a:ext>
            </a:extLst>
          </p:cNvPr>
          <p:cNvSpPr txBox="1"/>
          <p:nvPr/>
        </p:nvSpPr>
        <p:spPr>
          <a:xfrm>
            <a:off x="1687285" y="5060217"/>
            <a:ext cx="367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New building/addition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0EB5C3-CFE2-0C83-8DD5-EE5641F48DCB}"/>
              </a:ext>
            </a:extLst>
          </p:cNvPr>
          <p:cNvSpPr txBox="1"/>
          <p:nvPr/>
        </p:nvSpPr>
        <p:spPr>
          <a:xfrm>
            <a:off x="4402492" y="2126851"/>
            <a:ext cx="25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Traffic 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A7FD6-5F1D-CD9B-36A8-925C3EBB8CAA}"/>
              </a:ext>
            </a:extLst>
          </p:cNvPr>
          <p:cNvSpPr txBox="1"/>
          <p:nvPr/>
        </p:nvSpPr>
        <p:spPr>
          <a:xfrm>
            <a:off x="4803709" y="5891406"/>
            <a:ext cx="25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Safety concern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24D25A-256B-D362-8613-F8C2271D167D}"/>
              </a:ext>
            </a:extLst>
          </p:cNvPr>
          <p:cNvSpPr txBox="1"/>
          <p:nvPr/>
        </p:nvSpPr>
        <p:spPr>
          <a:xfrm>
            <a:off x="8036766" y="2698796"/>
            <a:ext cx="3317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Addition/removal of a program or activity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30B49-D41E-121E-3201-8FC4E2803305}"/>
              </a:ext>
            </a:extLst>
          </p:cNvPr>
          <p:cNvSpPr txBox="1"/>
          <p:nvPr/>
        </p:nvSpPr>
        <p:spPr>
          <a:xfrm>
            <a:off x="8759889" y="5872674"/>
            <a:ext cx="2962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Natural disaster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2B32AD-601D-F4EA-2AA1-ED9CF4B977DF}"/>
              </a:ext>
            </a:extLst>
          </p:cNvPr>
          <p:cNvSpPr txBox="1"/>
          <p:nvPr/>
        </p:nvSpPr>
        <p:spPr>
          <a:xfrm>
            <a:off x="241040" y="5641841"/>
            <a:ext cx="25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Pandemic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CC2033-D4FF-D688-B012-99789C78AE9F}"/>
              </a:ext>
            </a:extLst>
          </p:cNvPr>
          <p:cNvSpPr txBox="1"/>
          <p:nvPr/>
        </p:nvSpPr>
        <p:spPr>
          <a:xfrm>
            <a:off x="8422433" y="1594578"/>
            <a:ext cx="258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Signage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99A27F-04B1-E9D1-14DC-AC3518A82261}"/>
              </a:ext>
            </a:extLst>
          </p:cNvPr>
          <p:cNvSpPr txBox="1"/>
          <p:nvPr/>
        </p:nvSpPr>
        <p:spPr>
          <a:xfrm>
            <a:off x="4402492" y="3315107"/>
            <a:ext cx="375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Access to resources/facilities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3E7209-C856-CF67-C60E-090C8D1CC9EA}"/>
              </a:ext>
            </a:extLst>
          </p:cNvPr>
          <p:cNvSpPr txBox="1"/>
          <p:nvPr/>
        </p:nvSpPr>
        <p:spPr>
          <a:xfrm>
            <a:off x="2317104" y="2838295"/>
            <a:ext cx="367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Career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0789D-277F-9D38-7B86-E6D478570618}"/>
              </a:ext>
            </a:extLst>
          </p:cNvPr>
          <p:cNvSpPr txBox="1"/>
          <p:nvPr/>
        </p:nvSpPr>
        <p:spPr>
          <a:xfrm>
            <a:off x="5936392" y="4912911"/>
            <a:ext cx="375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Bookman Old Style" panose="02050604050505020204" pitchFamily="18" charset="0"/>
              </a:rPr>
              <a:t>Permitting around school</a:t>
            </a:r>
          </a:p>
        </p:txBody>
      </p:sp>
    </p:spTree>
    <p:extLst>
      <p:ext uri="{BB962C8B-B14F-4D97-AF65-F5344CB8AC3E}">
        <p14:creationId xmlns:p14="http://schemas.microsoft.com/office/powerpoint/2010/main" val="147703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5B3F9-6814-FF3E-C88C-560779EDD70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0970E-B84F-72A9-2C0A-C51C1D7107C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786657-7255-16C6-E2DB-4C60BAC60E2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How often do you communicate with local government about your school?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40EFF-AB48-EFBF-143A-1D6898734B5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10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17FD7-9231-D18D-59D0-1CDD22AC99FA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7F193E-74F4-D858-5598-C20EB297DDE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BACD41-B49C-4B45-FD10-7AEB5D24A8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Have you met any of your local elected officials?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28AEB-0DCF-2E67-EE46-3822142FAC1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595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8.0.4807"/>
  <p:tag name="SLIDO_PRESENTATION_ID" val="00000000-0000-0000-0000-000000000000"/>
  <p:tag name="SLIDO_EVENT_UUID" val="9dc6341f-7fd9-40d5-badb-c7d0f55ba2a3"/>
  <p:tag name="SLIDO_EVENT_SECTION_UUID" val="ecc91ada-6679-4656-b5a5-20ea464305b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YxNTMxODB9"/>
  <p:tag name="SLIDO_TYPE" val="SlidoPoll"/>
  <p:tag name="SLIDO_POLL_UUID" val="522368f0-517f-4b18-887e-f6e01d44cced"/>
  <p:tag name="SLIDO_TIMELINE" val="W3sicG9sbFF1ZXN0aW9uVXVpZCI6IjhkNWQxMjg5LTkwYjgtNDQ3Zi1hNzQ3LTAzNTc1YjY3ZGMwYyIsInNob3dSZXN1bHRzIjp0cnVlLCJzaG93Q29ycmVjdEFuc3dlcnMiOmZhbHNlLCJ2b3RpbmdMb2NrZWQiOmZhbHNlfV0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YxNTMyNjV9"/>
  <p:tag name="SLIDO_TYPE" val="SlidoPoll"/>
  <p:tag name="SLIDO_POLL_UUID" val="f0f99dd6-ca8e-4d16-b827-4100e19c683e"/>
  <p:tag name="SLIDO_TIMELINE" val="W3sicG9sbFF1ZXN0aW9uVXVpZCI6IjE3NzRjYjZiLTZmNTMtNDg3Yy1iMTM5LTA5YWE4Yzg4YjNhZiIsInNob3dSZXN1bHRzIjp0cnVlLCJzaG93Q29ycmVjdEFuc3dlcnMiOmZhbHNlLCJ2b3RpbmdMb2NrZWQiOmZhbHN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YxNTI5ODF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DYxNTI5MTl9"/>
  <p:tag name="SLIDO_TYPE" val="SlidoPoll"/>
  <p:tag name="SLIDO_POLL_UUID" val="e9fab3f4-8ebb-4ea4-97c4-4da4e58416d8"/>
  <p:tag name="SLIDO_TIMELINE" val="W3sicG9sbFF1ZXN0aW9uVXVpZCI6ImRhMDNkZDE5LTI1ZDEtNGQxYy04NDEwLTlkM2JmYWRiYzcxNy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WordClou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fbc411-40df-4322-b477-debf8d1551be" xsi:nil="true"/>
    <lcf76f155ced4ddcb4097134ff3c332f xmlns="93d7b7ac-997d-41f2-9479-f251c43870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96D5F857D4545B10394314E067FE1" ma:contentTypeVersion="15" ma:contentTypeDescription="Create a new document." ma:contentTypeScope="" ma:versionID="fb8c5e5dc32ae8007e6d1f8c9f349cda">
  <xsd:schema xmlns:xsd="http://www.w3.org/2001/XMLSchema" xmlns:xs="http://www.w3.org/2001/XMLSchema" xmlns:p="http://schemas.microsoft.com/office/2006/metadata/properties" xmlns:ns2="93d7b7ac-997d-41f2-9479-f251c4387016" xmlns:ns3="9dfbc411-40df-4322-b477-debf8d1551be" targetNamespace="http://schemas.microsoft.com/office/2006/metadata/properties" ma:root="true" ma:fieldsID="eeda456f07f3f9c18d9422f040be7bff" ns2:_="" ns3:_="">
    <xsd:import namespace="93d7b7ac-997d-41f2-9479-f251c4387016"/>
    <xsd:import namespace="9dfbc411-40df-4322-b477-debf8d155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7b7ac-997d-41f2-9479-f251c43870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cd370c4-885d-4648-a4e6-56dab64f49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bc411-40df-4322-b477-debf8d1551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5fd07a9-a779-437a-bcc3-cf6bddca0e7d}" ma:internalName="TaxCatchAll" ma:showField="CatchAllData" ma:web="9dfbc411-40df-4322-b477-debf8d1551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B451E-455A-4953-9D69-396862A3F4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698C2B-26B7-4AA9-92D0-FAF7E86A9424}">
  <ds:schemaRefs>
    <ds:schemaRef ds:uri="http://schemas.microsoft.com/office/2006/metadata/properties"/>
    <ds:schemaRef ds:uri="http://schemas.microsoft.com/office/infopath/2007/PartnerControls"/>
    <ds:schemaRef ds:uri="7b36faeb-a37b-4788-92c0-1c0f049f144b"/>
    <ds:schemaRef ds:uri="701a65f7-da67-4fbc-8f4b-c9f517f0d5ed"/>
  </ds:schemaRefs>
</ds:datastoreItem>
</file>

<file path=customXml/itemProps3.xml><?xml version="1.0" encoding="utf-8"?>
<ds:datastoreItem xmlns:ds="http://schemas.openxmlformats.org/officeDocument/2006/customXml" ds:itemID="{405244A4-14E0-4A7A-A08E-3E6BD22BBAD3}"/>
</file>

<file path=docProps/app.xml><?xml version="1.0" encoding="utf-8"?>
<Properties xmlns="http://schemas.openxmlformats.org/officeDocument/2006/extended-properties" xmlns:vt="http://schemas.openxmlformats.org/officeDocument/2006/docPropsVTypes">
  <TotalTime>27228</TotalTime>
  <Words>1103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Century Schoolbook</vt:lpstr>
      <vt:lpstr>Franklin Gothic Book</vt:lpstr>
      <vt:lpstr>Franklin Gothic Demi</vt:lpstr>
      <vt:lpstr>Office Theme</vt:lpstr>
      <vt:lpstr>Local Government Engagement</vt:lpstr>
      <vt:lpstr>PowerPoint Presentation</vt:lpstr>
      <vt:lpstr>PowerPoint Presentation</vt:lpstr>
      <vt:lpstr>Who is in Your Community?</vt:lpstr>
      <vt:lpstr>Why Does Engagement Matter?</vt:lpstr>
      <vt:lpstr>PowerPoint Presentation</vt:lpstr>
      <vt:lpstr>When Do You Need Local Gov’t?</vt:lpstr>
      <vt:lpstr>PowerPoint Presentation</vt:lpstr>
      <vt:lpstr>PowerPoint Presentation</vt:lpstr>
      <vt:lpstr>Be Proactive</vt:lpstr>
      <vt:lpstr>Start “Sweet”</vt:lpstr>
      <vt:lpstr>Let’s Be CLEAR</vt:lpstr>
      <vt:lpstr>Ideas – Traffic</vt:lpstr>
      <vt:lpstr>Ideas – Public Safety</vt:lpstr>
      <vt:lpstr>Ideas – Elected Officials</vt:lpstr>
      <vt:lpstr>Communication Challenges</vt:lpstr>
      <vt:lpstr>Key Takeaways</vt:lpstr>
      <vt:lpstr>SCSF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Does What at a State Charter School</dc:title>
  <dc:creator>scsfga</dc:creator>
  <cp:lastModifiedBy>Michele Neely</cp:lastModifiedBy>
  <cp:revision>95</cp:revision>
  <dcterms:created xsi:type="dcterms:W3CDTF">2021-03-16T17:07:12Z</dcterms:created>
  <dcterms:modified xsi:type="dcterms:W3CDTF">2024-01-25T04:51:22Z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0x010100DB796D5F857D4545B10394314E067FE1</vt:lpwstr>
  </property>
  <property fmtid="{D5CDD505-2E9C-101B-9397-08002B2CF9AE}" pid="3" name="MediaServiceImageTags">
    <vt:lpwstr/>
  </property>
  <property fmtid="{D5CDD505-2E9C-101B-9397-08002B2CF9AE}" pid="4" name="SlidoAppVersion">
    <vt:lpwstr>1.8.0.4807</vt:lpwstr>
  </property>
</Properties>
</file>