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4"/>
  </p:sldMasterIdLst>
  <p:notesMasterIdLst>
    <p:notesMasterId r:id="rId31"/>
  </p:notesMasterIdLst>
  <p:handoutMasterIdLst>
    <p:handoutMasterId r:id="rId32"/>
  </p:handoutMasterIdLst>
  <p:sldIdLst>
    <p:sldId id="282" r:id="rId5"/>
    <p:sldId id="334" r:id="rId6"/>
    <p:sldId id="335" r:id="rId7"/>
    <p:sldId id="349" r:id="rId8"/>
    <p:sldId id="271" r:id="rId9"/>
    <p:sldId id="336" r:id="rId10"/>
    <p:sldId id="284" r:id="rId11"/>
    <p:sldId id="338" r:id="rId12"/>
    <p:sldId id="340" r:id="rId13"/>
    <p:sldId id="341" r:id="rId14"/>
    <p:sldId id="342" r:id="rId15"/>
    <p:sldId id="343" r:id="rId16"/>
    <p:sldId id="344" r:id="rId17"/>
    <p:sldId id="366" r:id="rId18"/>
    <p:sldId id="345" r:id="rId19"/>
    <p:sldId id="351" r:id="rId20"/>
    <p:sldId id="369" r:id="rId21"/>
    <p:sldId id="370" r:id="rId22"/>
    <p:sldId id="371" r:id="rId23"/>
    <p:sldId id="289" r:id="rId24"/>
    <p:sldId id="350" r:id="rId25"/>
    <p:sldId id="368" r:id="rId26"/>
    <p:sldId id="367" r:id="rId27"/>
    <p:sldId id="293" r:id="rId28"/>
    <p:sldId id="363" r:id="rId29"/>
    <p:sldId id="35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2B51"/>
    <a:srgbClr val="0000CC"/>
    <a:srgbClr val="FFCC66"/>
    <a:srgbClr val="FFCC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368" autoAdjust="0"/>
    <p:restoredTop sz="94660"/>
  </p:normalViewPr>
  <p:slideViewPr>
    <p:cSldViewPr snapToGrid="0" showGuides="1">
      <p:cViewPr varScale="1">
        <p:scale>
          <a:sx n="67" d="100"/>
          <a:sy n="67" d="100"/>
        </p:scale>
        <p:origin x="436" y="4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3264"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27325D-7C6B-4659-A656-A772019985A7}" type="datetimeFigureOut">
              <a:rPr lang="en-US" smtClean="0"/>
              <a:t>2/17/2020</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AB6F1DE-7011-44EB-ACA9-621AFE57E05B}" type="slidenum">
              <a:rPr lang="en-US" smtClean="0"/>
              <a:t>‹#›</a:t>
            </a:fld>
            <a:endParaRPr lang="en-US" dirty="0"/>
          </a:p>
        </p:txBody>
      </p:sp>
    </p:spTree>
    <p:extLst>
      <p:ext uri="{BB962C8B-B14F-4D97-AF65-F5344CB8AC3E}">
        <p14:creationId xmlns:p14="http://schemas.microsoft.com/office/powerpoint/2010/main" val="37769527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5FD80F-0FDC-4A05-9EF1-C028EC4EDC0A}" type="datetimeFigureOut">
              <a:rPr lang="en-US" smtClean="0"/>
              <a:t>2/17/2020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6039D5-9119-4C2A-87C5-029C8B6BFFEF}" type="slidenum">
              <a:rPr lang="en-US" smtClean="0"/>
              <a:t>‹#›</a:t>
            </a:fld>
            <a:endParaRPr lang="en-US" dirty="0"/>
          </a:p>
        </p:txBody>
      </p:sp>
    </p:spTree>
    <p:extLst>
      <p:ext uri="{BB962C8B-B14F-4D97-AF65-F5344CB8AC3E}">
        <p14:creationId xmlns:p14="http://schemas.microsoft.com/office/powerpoint/2010/main" val="333752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Date Placeholder 9"/>
          <p:cNvSpPr>
            <a:spLocks noGrp="1"/>
          </p:cNvSpPr>
          <p:nvPr>
            <p:ph type="dt" sz="half" idx="10"/>
          </p:nvPr>
        </p:nvSpPr>
        <p:spPr/>
        <p:txBody>
          <a:bodyPr/>
          <a:lstStyle>
            <a:lvl1pPr>
              <a:defRPr>
                <a:solidFill>
                  <a:schemeClr val="bg2"/>
                </a:solidFill>
              </a:defRPr>
            </a:lvl1pPr>
          </a:lstStyle>
          <a:p>
            <a:fld id="{349BF3EA-1A78-4F07-BDC0-C8A1BD461199}" type="datetimeFigureOut">
              <a:rPr lang="en-US" smtClean="0"/>
              <a:t>2/17/2020</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401CF334-2D5C-4859-84A6-CA7E6E43FAEB}" type="slidenum">
              <a:rPr lang="en-US" smtClean="0"/>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3" name="Title 12"/>
          <p:cNvSpPr>
            <a:spLocks noGrp="1"/>
          </p:cNvSpPr>
          <p:nvPr>
            <p:ph type="title"/>
          </p:nvPr>
        </p:nvSpPr>
        <p:spPr>
          <a:xfrm>
            <a:off x="609600" y="2052960"/>
            <a:ext cx="8432800" cy="1828800"/>
          </a:xfrm>
        </p:spPr>
        <p:txBody>
          <a:bodyPr/>
          <a:lstStyle>
            <a:lvl1pPr algn="r">
              <a:defRPr sz="4200" spc="150" baseline="0"/>
            </a:lvl1pPr>
          </a:lstStyle>
          <a:p>
            <a:r>
              <a:rPr lang="en-US"/>
              <a:t>Click to edit Master title style</a:t>
            </a:r>
            <a:endParaRPr lang="en-US" dirty="0"/>
          </a:p>
        </p:txBody>
      </p:sp>
    </p:spTree>
    <p:extLst>
      <p:ext uri="{BB962C8B-B14F-4D97-AF65-F5344CB8AC3E}">
        <p14:creationId xmlns:p14="http://schemas.microsoft.com/office/powerpoint/2010/main" val="2173938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49BF3EA-1A78-4F07-BDC0-C8A1BD461199}" type="datetimeFigureOut">
              <a:rPr lang="en-US" smtClean="0"/>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09637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03200" y="147319"/>
            <a:ext cx="89408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9347200" y="147319"/>
            <a:ext cx="2608061"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4" name="Date Placeholder 3"/>
          <p:cNvSpPr>
            <a:spLocks noGrp="1"/>
          </p:cNvSpPr>
          <p:nvPr>
            <p:ph type="dt" sz="half" idx="10"/>
          </p:nvPr>
        </p:nvSpPr>
        <p:spPr/>
        <p:txBody>
          <a:bodyPr/>
          <a:lstStyle/>
          <a:p>
            <a:fld id="{349BF3EA-1A78-4F07-BDC0-C8A1BD461199}" type="datetimeFigureOut">
              <a:rPr lang="en-US" smtClean="0"/>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401CF334-2D5C-4859-84A6-CA7E6E43FAEB}" type="slidenum">
              <a:rPr lang="en-US" smtClean="0"/>
              <a:t>‹#›</a:t>
            </a:fld>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Vertical Title 1"/>
          <p:cNvSpPr>
            <a:spLocks noGrp="1"/>
          </p:cNvSpPr>
          <p:nvPr>
            <p:ph type="title" orient="vert"/>
          </p:nvPr>
        </p:nvSpPr>
        <p:spPr>
          <a:xfrm>
            <a:off x="9550400" y="274639"/>
            <a:ext cx="2235200" cy="5851525"/>
          </a:xfrm>
        </p:spPr>
        <p:txBody>
          <a:bodyPr vert="eaVert"/>
          <a:lstStyle/>
          <a:p>
            <a:r>
              <a:rPr lang="en-US"/>
              <a:t>Click to edit Master title style</a:t>
            </a:r>
            <a:endParaRPr lang="en-US" dirty="0"/>
          </a:p>
        </p:txBody>
      </p:sp>
    </p:spTree>
    <p:extLst>
      <p:ext uri="{BB962C8B-B14F-4D97-AF65-F5344CB8AC3E}">
        <p14:creationId xmlns:p14="http://schemas.microsoft.com/office/powerpoint/2010/main" val="3626437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49BF3EA-1A78-4F07-BDC0-C8A1BD461199}" type="datetimeFigureOut">
              <a:rPr lang="en-US" smtClean="0"/>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
        <p:nvSpPr>
          <p:cNvPr id="3" name="Content Placeholder 2"/>
          <p:cNvSpPr>
            <a:spLocks noGrp="1"/>
          </p:cNvSpPr>
          <p:nvPr>
            <p:ph idx="1"/>
          </p:nvPr>
        </p:nvSpPr>
        <p:spPr/>
        <p:txBody>
          <a:bodyPr/>
          <a:lstStyle>
            <a:lvl1pPr>
              <a:defRPr sz="2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72447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203200" y="153923"/>
            <a:ext cx="89408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9" name="Date Placeholder 8"/>
          <p:cNvSpPr>
            <a:spLocks noGrp="1"/>
          </p:cNvSpPr>
          <p:nvPr>
            <p:ph type="dt" sz="half" idx="10"/>
          </p:nvPr>
        </p:nvSpPr>
        <p:spPr/>
        <p:txBody>
          <a:bodyPr/>
          <a:lstStyle>
            <a:lvl1pPr>
              <a:defRPr>
                <a:solidFill>
                  <a:srgbClr val="FFFFFF"/>
                </a:solidFill>
              </a:defRPr>
            </a:lvl1pPr>
          </a:lstStyle>
          <a:p>
            <a:fld id="{349BF3EA-1A78-4F07-BDC0-C8A1BD461199}" type="datetimeFigureOut">
              <a:rPr lang="en-US" smtClean="0"/>
              <a:t>2/17/2020</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401CF334-2D5C-4859-84A6-CA7E6E43FAEB}" type="slidenum">
              <a:rPr lang="en-US" smtClean="0"/>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2" name="Title 11"/>
          <p:cNvSpPr>
            <a:spLocks noGrp="1"/>
          </p:cNvSpPr>
          <p:nvPr>
            <p:ph type="title"/>
          </p:nvPr>
        </p:nvSpPr>
        <p:spPr>
          <a:xfrm>
            <a:off x="508000" y="2892277"/>
            <a:ext cx="8432800" cy="1645920"/>
          </a:xfrm>
        </p:spPr>
        <p:txBody>
          <a:bodyPr/>
          <a:lstStyle>
            <a:lvl1pPr algn="r">
              <a:defRPr sz="4200" spc="150" baseline="0"/>
            </a:lvl1pPr>
          </a:lstStyle>
          <a:p>
            <a:r>
              <a:rPr lang="en-US"/>
              <a:t>Click to edit Master title style</a:t>
            </a:r>
            <a:endParaRPr lang="en-US" dirty="0"/>
          </a:p>
        </p:txBody>
      </p:sp>
    </p:spTree>
    <p:extLst>
      <p:ext uri="{BB962C8B-B14F-4D97-AF65-F5344CB8AC3E}">
        <p14:creationId xmlns:p14="http://schemas.microsoft.com/office/powerpoint/2010/main" val="228124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49BF3EA-1A78-4F07-BDC0-C8A1BD461199}" type="datetimeFigureOut">
              <a:rPr lang="en-US" smtClean="0"/>
              <a:t>2/17/2020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
        <p:nvSpPr>
          <p:cNvPr id="4" name="Content Placeholder 3"/>
          <p:cNvSpPr>
            <a:spLocks noGrp="1"/>
          </p:cNvSpPr>
          <p:nvPr>
            <p:ph sz="half" idx="2"/>
          </p:nvPr>
        </p:nvSpPr>
        <p:spPr>
          <a:xfrm>
            <a:off x="6197600" y="1719072"/>
            <a:ext cx="5384800" cy="4407408"/>
          </a:xfrm>
        </p:spPr>
        <p:txBody>
          <a:bodyPr/>
          <a:lstStyle>
            <a:lvl1pPr>
              <a:defRPr sz="24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Content Placeholder 2"/>
          <p:cNvSpPr>
            <a:spLocks noGrp="1"/>
          </p:cNvSpPr>
          <p:nvPr>
            <p:ph sz="half" idx="1"/>
          </p:nvPr>
        </p:nvSpPr>
        <p:spPr>
          <a:xfrm>
            <a:off x="609600" y="1719072"/>
            <a:ext cx="5384800" cy="4407408"/>
          </a:xfrm>
        </p:spPr>
        <p:txBody>
          <a:bodyPr/>
          <a:lstStyle>
            <a:lvl1pPr>
              <a:defRPr sz="24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82349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349BF3EA-1A78-4F07-BDC0-C8A1BD461199}" type="datetimeFigureOut">
              <a:rPr lang="en-US" smtClean="0"/>
              <a:t>2/17/2020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
        <p:nvSpPr>
          <p:cNvPr id="6" name="Content Placeholder 5"/>
          <p:cNvSpPr>
            <a:spLocks noGrp="1"/>
          </p:cNvSpPr>
          <p:nvPr>
            <p:ph sz="quarter" idx="4"/>
          </p:nvPr>
        </p:nvSpPr>
        <p:spPr>
          <a:xfrm>
            <a:off x="6193368" y="2438400"/>
            <a:ext cx="5389033"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38400"/>
            <a:ext cx="5386917"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itle 9"/>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37923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49BF3EA-1A78-4F07-BDC0-C8A1BD461199}" type="datetimeFigureOut">
              <a:rPr lang="en-US" smtClean="0"/>
              <a:t>2/17/2020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84948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Date Placeholder 1"/>
          <p:cNvSpPr>
            <a:spLocks noGrp="1"/>
          </p:cNvSpPr>
          <p:nvPr>
            <p:ph type="dt" sz="half" idx="10"/>
          </p:nvPr>
        </p:nvSpPr>
        <p:spPr/>
        <p:txBody>
          <a:bodyPr/>
          <a:lstStyle/>
          <a:p>
            <a:fld id="{349BF3EA-1A78-4F07-BDC0-C8A1BD461199}" type="datetimeFigureOut">
              <a:rPr lang="en-US" smtClean="0"/>
              <a:t>2/17/2020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046998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9347200" y="150876"/>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useBgFill="1">
        <p:nvSpPr>
          <p:cNvPr id="9" name="Rectangle 8"/>
          <p:cNvSpPr/>
          <p:nvPr/>
        </p:nvSpPr>
        <p:spPr>
          <a:xfrm>
            <a:off x="203200" y="152400"/>
            <a:ext cx="89408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5" name="Date Placeholder 4"/>
          <p:cNvSpPr>
            <a:spLocks noGrp="1"/>
          </p:cNvSpPr>
          <p:nvPr>
            <p:ph type="dt" sz="half" idx="10"/>
          </p:nvPr>
        </p:nvSpPr>
        <p:spPr/>
        <p:txBody>
          <a:bodyPr/>
          <a:lstStyle/>
          <a:p>
            <a:fld id="{349BF3EA-1A78-4F07-BDC0-C8A1BD461199}" type="datetimeFigureOut">
              <a:rPr lang="en-US" smtClean="0"/>
              <a:t>2/17/2020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401CF334-2D5C-4859-84A6-CA7E6E43FAEB}" type="slidenum">
              <a:rPr lang="en-US" smtClean="0"/>
              <a:t>‹#›</a:t>
            </a:fld>
            <a:endParaRPr lang="en-US" dirty="0"/>
          </a:p>
        </p:txBody>
      </p:sp>
      <p:sp>
        <p:nvSpPr>
          <p:cNvPr id="3" name="Content Placeholder 2"/>
          <p:cNvSpPr>
            <a:spLocks noGrp="1"/>
          </p:cNvSpPr>
          <p:nvPr>
            <p:ph idx="1"/>
          </p:nvPr>
        </p:nvSpPr>
        <p:spPr>
          <a:xfrm>
            <a:off x="812800" y="304801"/>
            <a:ext cx="7823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9546336" y="2130552"/>
            <a:ext cx="2231136"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itle 10"/>
          <p:cNvSpPr>
            <a:spLocks noGrp="1"/>
          </p:cNvSpPr>
          <p:nvPr>
            <p:ph type="title"/>
          </p:nvPr>
        </p:nvSpPr>
        <p:spPr>
          <a:xfrm>
            <a:off x="9546336" y="457200"/>
            <a:ext cx="2234213" cy="1673352"/>
          </a:xfrm>
        </p:spPr>
        <p:txBody>
          <a:bodyPr anchor="b"/>
          <a:lstStyle>
            <a:lvl1pPr algn="l">
              <a:defRPr sz="2000" spc="150" baseline="0"/>
            </a:lvl1pPr>
          </a:lstStyle>
          <a:p>
            <a:r>
              <a:rPr lang="en-US"/>
              <a:t>Click to edit Master title style</a:t>
            </a:r>
            <a:endParaRPr lang="en-US" dirty="0"/>
          </a:p>
        </p:txBody>
      </p:sp>
    </p:spTree>
    <p:extLst>
      <p:ext uri="{BB962C8B-B14F-4D97-AF65-F5344CB8AC3E}">
        <p14:creationId xmlns:p14="http://schemas.microsoft.com/office/powerpoint/2010/main" val="275602564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useBgFill="1">
        <p:nvSpPr>
          <p:cNvPr id="9" name="Rectangle 8"/>
          <p:cNvSpPr/>
          <p:nvPr/>
        </p:nvSpPr>
        <p:spPr>
          <a:xfrm>
            <a:off x="9347200" y="150876"/>
            <a:ext cx="2641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5" name="Date Placeholder 4"/>
          <p:cNvSpPr>
            <a:spLocks noGrp="1"/>
          </p:cNvSpPr>
          <p:nvPr>
            <p:ph type="dt" sz="half" idx="10"/>
          </p:nvPr>
        </p:nvSpPr>
        <p:spPr/>
        <p:txBody>
          <a:bodyPr/>
          <a:lstStyle/>
          <a:p>
            <a:fld id="{349BF3EA-1A78-4F07-BDC0-C8A1BD461199}" type="datetimeFigureOut">
              <a:rPr lang="en-US" smtClean="0"/>
              <a:t>2/17/2020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
        <p:nvSpPr>
          <p:cNvPr id="3" name="Picture Placeholder 2"/>
          <p:cNvSpPr>
            <a:spLocks noGrp="1"/>
          </p:cNvSpPr>
          <p:nvPr>
            <p:ph type="pic" idx="1"/>
          </p:nvPr>
        </p:nvSpPr>
        <p:spPr>
          <a:xfrm>
            <a:off x="203200" y="152400"/>
            <a:ext cx="89408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550400" y="2133600"/>
            <a:ext cx="22352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itle 9"/>
          <p:cNvSpPr>
            <a:spLocks noGrp="1"/>
          </p:cNvSpPr>
          <p:nvPr>
            <p:ph type="title"/>
          </p:nvPr>
        </p:nvSpPr>
        <p:spPr>
          <a:xfrm>
            <a:off x="9550400" y="460248"/>
            <a:ext cx="2235200" cy="1673352"/>
          </a:xfrm>
        </p:spPr>
        <p:txBody>
          <a:bodyPr anchor="b"/>
          <a:lstStyle>
            <a:lvl1pPr algn="l">
              <a:defRPr sz="2000" spc="150" baseline="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210919260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349BF3EA-1A78-4F07-BDC0-C8A1BD461199}" type="datetimeFigureOut">
              <a:rPr lang="en-US" smtClean="0"/>
              <a:t>2/17/2020</a:t>
            </a:fld>
            <a:endParaRPr lang="en-US" dirty="0"/>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401CF334-2D5C-4859-84A6-CA7E6E43FAEB}" type="slidenum">
              <a:rPr lang="en-US" smtClean="0"/>
              <a:t>‹#›</a:t>
            </a:fld>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en-US"/>
              <a:t>Click to edit Master title style</a:t>
            </a:r>
            <a:endParaRPr lang="en-US" dirty="0"/>
          </a:p>
        </p:txBody>
      </p:sp>
    </p:spTree>
    <p:extLst>
      <p:ext uri="{BB962C8B-B14F-4D97-AF65-F5344CB8AC3E}">
        <p14:creationId xmlns:p14="http://schemas.microsoft.com/office/powerpoint/2010/main" val="28569617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gadoe.org/Finance-and-Business-Operations/Financial-Review/Pages/default.aspx"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app3.doe.k12.ga.us/ows-bin/owa/qbe_reports.public_menu?p_fy=2000" TargetMode="External"/><Relationship Id="rId2" Type="http://schemas.openxmlformats.org/officeDocument/2006/relationships/hyperlink" Target="http://app3.doe.k12.ga.us/ows-bin/owa/fin_pack_revenue.entry_form"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5" name="Subtitle 4"/>
          <p:cNvSpPr>
            <a:spLocks noGrp="1"/>
          </p:cNvSpPr>
          <p:nvPr>
            <p:ph type="subTitle" idx="1"/>
          </p:nvPr>
        </p:nvSpPr>
        <p:spPr>
          <a:xfrm>
            <a:off x="9316720" y="143813"/>
            <a:ext cx="2692400" cy="6585397"/>
          </a:xfrm>
          <a:solidFill>
            <a:schemeClr val="accent1">
              <a:lumMod val="50000"/>
            </a:schemeClr>
          </a:solidFill>
        </p:spPr>
        <p:txBody>
          <a:bodyPr anchor="ctr"/>
          <a:lstStyle/>
          <a:p>
            <a:r>
              <a:rPr lang="en-US" sz="2200" b="1" dirty="0">
                <a:solidFill>
                  <a:schemeClr val="bg1"/>
                </a:solidFill>
                <a:latin typeface="Lucida Sans" panose="020B0602030504020204" pitchFamily="34" charset="0"/>
              </a:rPr>
              <a:t>Terence Washington</a:t>
            </a:r>
          </a:p>
          <a:p>
            <a:r>
              <a:rPr lang="en-US" dirty="0">
                <a:solidFill>
                  <a:schemeClr val="bg1"/>
                </a:solidFill>
                <a:latin typeface="Lucida Sans" panose="020B0602030504020204" pitchFamily="34" charset="0"/>
              </a:rPr>
              <a:t>Financial and Operational Accountability Manager </a:t>
            </a:r>
          </a:p>
        </p:txBody>
      </p:sp>
      <p:sp>
        <p:nvSpPr>
          <p:cNvPr id="4" name="Title 3"/>
          <p:cNvSpPr>
            <a:spLocks noGrp="1"/>
          </p:cNvSpPr>
          <p:nvPr>
            <p:ph type="title"/>
          </p:nvPr>
        </p:nvSpPr>
        <p:spPr>
          <a:xfrm>
            <a:off x="193183" y="148107"/>
            <a:ext cx="8963695" cy="6581104"/>
          </a:xfrm>
          <a:solidFill>
            <a:srgbClr val="132B51"/>
          </a:solidFill>
        </p:spPr>
        <p:txBody>
          <a:bodyPr/>
          <a:lstStyle/>
          <a:p>
            <a:pPr algn="l"/>
            <a:br>
              <a:rPr lang="en-US" sz="4400" b="1" cap="none" dirty="0">
                <a:latin typeface="Lucida Sans" panose="020B0602030504020204" pitchFamily="34" charset="0"/>
                <a:ea typeface="GulimChe" panose="020B0609000101010101" pitchFamily="49" charset="-127"/>
                <a:cs typeface="Calibri" panose="020F0502020204030204" pitchFamily="34" charset="0"/>
              </a:rPr>
            </a:br>
            <a:r>
              <a:rPr lang="en-US" sz="4400" b="1" cap="none" dirty="0">
                <a:latin typeface="Lucida Sans" panose="020B0602030504020204" pitchFamily="34" charset="0"/>
                <a:ea typeface="GulimChe" panose="020B0609000101010101" pitchFamily="49" charset="-127"/>
                <a:cs typeface="Calibri" panose="020F0502020204030204" pitchFamily="34" charset="0"/>
              </a:rPr>
              <a:t>Understanding How Your School is Funded</a:t>
            </a:r>
            <a:br>
              <a:rPr lang="en-US" sz="2400" b="1" cap="none" dirty="0">
                <a:latin typeface="Lucida Sans" panose="020B0602030504020204" pitchFamily="34" charset="0"/>
                <a:ea typeface="GulimChe" panose="020B0609000101010101" pitchFamily="49" charset="-127"/>
                <a:cs typeface="Calibri" panose="020F0502020204030204" pitchFamily="34" charset="0"/>
              </a:rPr>
            </a:br>
            <a:br>
              <a:rPr lang="en-US" sz="4400" b="1" cap="none" dirty="0">
                <a:latin typeface="Lucida Sans" panose="020B0602030504020204" pitchFamily="34" charset="0"/>
                <a:ea typeface="GulimChe" panose="020B0609000101010101" pitchFamily="49" charset="-127"/>
                <a:cs typeface="Calibri" panose="020F0502020204030204" pitchFamily="34" charset="0"/>
              </a:rPr>
            </a:br>
            <a:endParaRPr lang="en-US" sz="3600" cap="none" dirty="0">
              <a:latin typeface="Lucida Sans" panose="020B0602030504020204" pitchFamily="34" charset="0"/>
              <a:ea typeface="GulimChe" panose="020B0609000101010101" pitchFamily="49" charset="-127"/>
              <a:cs typeface="Calibri" panose="020F0502020204030204" pitchFamily="34" charset="0"/>
            </a:endParaRPr>
          </a:p>
        </p:txBody>
      </p:sp>
      <p:pic>
        <p:nvPicPr>
          <p:cNvPr id="6" name="Picture 5">
            <a:extLst>
              <a:ext uri="{FF2B5EF4-FFF2-40B4-BE49-F238E27FC236}">
                <a16:creationId xmlns:a16="http://schemas.microsoft.com/office/drawing/2014/main" id="{EA2F5EF4-DBE9-4A56-9033-F5BC38B5DD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46895" y="4282137"/>
            <a:ext cx="2432050" cy="2432050"/>
          </a:xfrm>
          <a:prstGeom prst="rect">
            <a:avLst/>
          </a:prstGeom>
        </p:spPr>
      </p:pic>
    </p:spTree>
    <p:extLst>
      <p:ext uri="{BB962C8B-B14F-4D97-AF65-F5344CB8AC3E}">
        <p14:creationId xmlns:p14="http://schemas.microsoft.com/office/powerpoint/2010/main" val="1727290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Clr>
                <a:srgbClr val="FFCC66"/>
              </a:buClr>
              <a:buNone/>
              <a:defRPr/>
            </a:pPr>
            <a:endParaRPr lang="en-US" dirty="0">
              <a:solidFill>
                <a:schemeClr val="bg1"/>
              </a:solidFill>
              <a:latin typeface="Lucida Sans" panose="020B0602030504020204" pitchFamily="34" charset="0"/>
            </a:endParaRP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dirty="0">
                <a:latin typeface="Helvetica" panose="020B0604020202020204" pitchFamily="34" charset="0"/>
              </a:rPr>
              <a:t>INDIRECT INSTRUCTIONAL COSTS</a:t>
            </a:r>
            <a:endParaRPr lang="en-US" cap="none" dirty="0">
              <a:latin typeface="Lucida Sans" panose="020B0602030504020204" pitchFamily="34" charset="0"/>
            </a:endParaRPr>
          </a:p>
        </p:txBody>
      </p:sp>
      <p:grpSp>
        <p:nvGrpSpPr>
          <p:cNvPr id="6" name="Group 5"/>
          <p:cNvGrpSpPr/>
          <p:nvPr/>
        </p:nvGrpSpPr>
        <p:grpSpPr>
          <a:xfrm>
            <a:off x="1813776" y="2555852"/>
            <a:ext cx="2571749" cy="1543050"/>
            <a:chOff x="0" y="591343"/>
            <a:chExt cx="2571749" cy="1543050"/>
          </a:xfrm>
        </p:grpSpPr>
        <p:sp>
          <p:nvSpPr>
            <p:cNvPr id="19" name="Rectangle 18"/>
            <p:cNvSpPr/>
            <p:nvPr/>
          </p:nvSpPr>
          <p:spPr>
            <a:xfrm>
              <a:off x="0" y="591343"/>
              <a:ext cx="2571749" cy="1543050"/>
            </a:xfrm>
            <a:prstGeom prst="rect">
              <a:avLst/>
            </a:prstGeom>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20" name="Rectangle 19"/>
            <p:cNvSpPr/>
            <p:nvPr/>
          </p:nvSpPr>
          <p:spPr>
            <a:xfrm>
              <a:off x="0" y="591343"/>
              <a:ext cx="2571749" cy="15430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kern="1200" dirty="0"/>
                <a:t>Funds for Central Administration.</a:t>
              </a:r>
            </a:p>
          </p:txBody>
        </p:sp>
      </p:grpSp>
      <p:grpSp>
        <p:nvGrpSpPr>
          <p:cNvPr id="7" name="Group 6"/>
          <p:cNvGrpSpPr/>
          <p:nvPr/>
        </p:nvGrpSpPr>
        <p:grpSpPr>
          <a:xfrm>
            <a:off x="4642701" y="2555852"/>
            <a:ext cx="2571749" cy="1543050"/>
            <a:chOff x="2828925" y="591343"/>
            <a:chExt cx="2571749" cy="1543050"/>
          </a:xfrm>
        </p:grpSpPr>
        <p:sp>
          <p:nvSpPr>
            <p:cNvPr id="17" name="Rectangle 16"/>
            <p:cNvSpPr/>
            <p:nvPr/>
          </p:nvSpPr>
          <p:spPr>
            <a:xfrm>
              <a:off x="2828925" y="591343"/>
              <a:ext cx="2571749" cy="1543050"/>
            </a:xfrm>
            <a:prstGeom prst="rect">
              <a:avLst/>
            </a:prstGeom>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sp>
        <p:sp>
          <p:nvSpPr>
            <p:cNvPr id="18" name="Rectangle 17"/>
            <p:cNvSpPr/>
            <p:nvPr/>
          </p:nvSpPr>
          <p:spPr>
            <a:xfrm>
              <a:off x="2828925" y="591343"/>
              <a:ext cx="2571749" cy="15430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kern="1200" dirty="0"/>
                <a:t>Funds for School Administration.</a:t>
              </a:r>
            </a:p>
          </p:txBody>
        </p:sp>
      </p:grpSp>
      <p:grpSp>
        <p:nvGrpSpPr>
          <p:cNvPr id="8" name="Group 7"/>
          <p:cNvGrpSpPr/>
          <p:nvPr/>
        </p:nvGrpSpPr>
        <p:grpSpPr>
          <a:xfrm>
            <a:off x="7471625" y="2555852"/>
            <a:ext cx="2571749" cy="1543050"/>
            <a:chOff x="5657849" y="591343"/>
            <a:chExt cx="2571749" cy="1543050"/>
          </a:xfrm>
        </p:grpSpPr>
        <p:sp>
          <p:nvSpPr>
            <p:cNvPr id="15" name="Rectangle 14"/>
            <p:cNvSpPr/>
            <p:nvPr/>
          </p:nvSpPr>
          <p:spPr>
            <a:xfrm>
              <a:off x="5657849" y="591343"/>
              <a:ext cx="2571749" cy="1543050"/>
            </a:xfrm>
            <a:prstGeom prst="rect">
              <a:avLst/>
            </a:prstGeom>
          </p:spPr>
          <p:style>
            <a:lnRef idx="0">
              <a:schemeClr val="lt1">
                <a:hueOff val="0"/>
                <a:satOff val="0"/>
                <a:lumOff val="0"/>
                <a:alphaOff val="0"/>
              </a:schemeClr>
            </a:lnRef>
            <a:fillRef idx="3">
              <a:schemeClr val="accent4">
                <a:hueOff val="0"/>
                <a:satOff val="0"/>
                <a:lumOff val="0"/>
                <a:alphaOff val="0"/>
              </a:schemeClr>
            </a:fillRef>
            <a:effectRef idx="2">
              <a:schemeClr val="accent4">
                <a:hueOff val="0"/>
                <a:satOff val="0"/>
                <a:lumOff val="0"/>
                <a:alphaOff val="0"/>
              </a:schemeClr>
            </a:effectRef>
            <a:fontRef idx="minor">
              <a:schemeClr val="lt1"/>
            </a:fontRef>
          </p:style>
        </p:sp>
        <p:sp>
          <p:nvSpPr>
            <p:cNvPr id="16" name="Rectangle 15"/>
            <p:cNvSpPr/>
            <p:nvPr/>
          </p:nvSpPr>
          <p:spPr>
            <a:xfrm>
              <a:off x="5657849" y="591343"/>
              <a:ext cx="2571749" cy="15430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kern="1200" dirty="0"/>
                <a:t>Facility Maintenance and Operations.</a:t>
              </a:r>
            </a:p>
          </p:txBody>
        </p:sp>
      </p:grpSp>
      <p:grpSp>
        <p:nvGrpSpPr>
          <p:cNvPr id="9" name="Group 8"/>
          <p:cNvGrpSpPr/>
          <p:nvPr/>
        </p:nvGrpSpPr>
        <p:grpSpPr>
          <a:xfrm>
            <a:off x="3228238" y="4356078"/>
            <a:ext cx="2571749" cy="1543050"/>
            <a:chOff x="1414462" y="2391569"/>
            <a:chExt cx="2571749" cy="1543050"/>
          </a:xfrm>
        </p:grpSpPr>
        <p:sp>
          <p:nvSpPr>
            <p:cNvPr id="13" name="Rectangle 12"/>
            <p:cNvSpPr/>
            <p:nvPr/>
          </p:nvSpPr>
          <p:spPr>
            <a:xfrm>
              <a:off x="1414462" y="2391569"/>
              <a:ext cx="2571749" cy="1543050"/>
            </a:xfrm>
            <a:prstGeom prst="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4" name="Rectangle 13"/>
            <p:cNvSpPr/>
            <p:nvPr/>
          </p:nvSpPr>
          <p:spPr>
            <a:xfrm>
              <a:off x="1414462" y="2391569"/>
              <a:ext cx="2571749" cy="15430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kern="1200" dirty="0"/>
                <a:t>Funds for 20 Additional Days of Instruction.</a:t>
              </a:r>
            </a:p>
          </p:txBody>
        </p:sp>
      </p:grpSp>
      <p:grpSp>
        <p:nvGrpSpPr>
          <p:cNvPr id="10" name="Group 9"/>
          <p:cNvGrpSpPr/>
          <p:nvPr/>
        </p:nvGrpSpPr>
        <p:grpSpPr>
          <a:xfrm>
            <a:off x="6057163" y="4356078"/>
            <a:ext cx="2571749" cy="1543050"/>
            <a:chOff x="4243387" y="2391569"/>
            <a:chExt cx="2571749" cy="1543050"/>
          </a:xfrm>
        </p:grpSpPr>
        <p:sp>
          <p:nvSpPr>
            <p:cNvPr id="11" name="Rectangle 10"/>
            <p:cNvSpPr/>
            <p:nvPr/>
          </p:nvSpPr>
          <p:spPr>
            <a:xfrm>
              <a:off x="4243387" y="2391569"/>
              <a:ext cx="2571749" cy="1543050"/>
            </a:xfrm>
            <a:prstGeom prst="rect">
              <a:avLst/>
            </a:prstGeom>
          </p:spPr>
          <p:style>
            <a:lnRef idx="0">
              <a:schemeClr val="lt1">
                <a:hueOff val="0"/>
                <a:satOff val="0"/>
                <a:lumOff val="0"/>
                <a:alphaOff val="0"/>
              </a:schemeClr>
            </a:lnRef>
            <a:fillRef idx="3">
              <a:schemeClr val="accent6">
                <a:hueOff val="0"/>
                <a:satOff val="0"/>
                <a:lumOff val="0"/>
                <a:alphaOff val="0"/>
              </a:schemeClr>
            </a:fillRef>
            <a:effectRef idx="2">
              <a:schemeClr val="accent6">
                <a:hueOff val="0"/>
                <a:satOff val="0"/>
                <a:lumOff val="0"/>
                <a:alphaOff val="0"/>
              </a:schemeClr>
            </a:effectRef>
            <a:fontRef idx="minor">
              <a:schemeClr val="lt1"/>
            </a:fontRef>
          </p:style>
        </p:sp>
        <p:sp>
          <p:nvSpPr>
            <p:cNvPr id="12" name="Rectangle 11"/>
            <p:cNvSpPr/>
            <p:nvPr/>
          </p:nvSpPr>
          <p:spPr>
            <a:xfrm>
              <a:off x="4243387" y="2391569"/>
              <a:ext cx="2571749" cy="15430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dirty="0"/>
                <a:t>Media</a:t>
              </a:r>
            </a:p>
            <a:p>
              <a:pPr marL="171450" lvl="1" indent="-171450" algn="l" defTabSz="844550" rtl="0">
                <a:lnSpc>
                  <a:spcPct val="90000"/>
                </a:lnSpc>
                <a:spcBef>
                  <a:spcPct val="0"/>
                </a:spcBef>
                <a:spcAft>
                  <a:spcPct val="15000"/>
                </a:spcAft>
                <a:buChar char="••"/>
              </a:pPr>
              <a:r>
                <a:rPr lang="en-US" sz="1900" kern="1200" dirty="0"/>
                <a:t>Media Specialist salary and benefits</a:t>
              </a:r>
            </a:p>
            <a:p>
              <a:pPr marL="171450" lvl="1" indent="-171450" algn="l" defTabSz="844550" rtl="0">
                <a:lnSpc>
                  <a:spcPct val="90000"/>
                </a:lnSpc>
                <a:spcBef>
                  <a:spcPct val="0"/>
                </a:spcBef>
                <a:spcAft>
                  <a:spcPct val="15000"/>
                </a:spcAft>
                <a:buChar char="••"/>
              </a:pPr>
              <a:r>
                <a:rPr lang="en-US" sz="1900" kern="1200" dirty="0"/>
                <a:t>Operations costs</a:t>
              </a:r>
            </a:p>
          </p:txBody>
        </p:sp>
      </p:grpSp>
    </p:spTree>
    <p:extLst>
      <p:ext uri="{BB962C8B-B14F-4D97-AF65-F5344CB8AC3E}">
        <p14:creationId xmlns:p14="http://schemas.microsoft.com/office/powerpoint/2010/main" val="126156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buClr>
                <a:srgbClr val="FFCC66"/>
              </a:buClr>
              <a:defRPr/>
            </a:pPr>
            <a:r>
              <a:rPr lang="en-US" sz="2800" dirty="0">
                <a:solidFill>
                  <a:schemeClr val="bg1"/>
                </a:solidFill>
                <a:latin typeface="Lucida Sans" panose="020B0602030504020204" pitchFamily="34" charset="0"/>
              </a:rPr>
              <a:t>There are 19 different QBE programs.</a:t>
            </a:r>
          </a:p>
          <a:p>
            <a:pPr>
              <a:buClr>
                <a:srgbClr val="FFCC66"/>
              </a:buClr>
              <a:defRPr/>
            </a:pPr>
            <a:r>
              <a:rPr lang="en-US" sz="2800" dirty="0">
                <a:solidFill>
                  <a:schemeClr val="bg1"/>
                </a:solidFill>
                <a:latin typeface="Lucida Sans" panose="020B0602030504020204" pitchFamily="34" charset="0"/>
              </a:rPr>
              <a:t>Six of these programs are for Exceptional Education students (Mild Resource, Moderate Resource, Moderate Self-Contained, Severe Self-Contained, Inclusion, and Gifted).</a:t>
            </a:r>
          </a:p>
          <a:p>
            <a:pPr>
              <a:buClr>
                <a:srgbClr val="FFCC66"/>
              </a:buClr>
              <a:defRPr/>
            </a:pPr>
            <a:r>
              <a:rPr lang="en-US" sz="2800" dirty="0">
                <a:solidFill>
                  <a:schemeClr val="bg1"/>
                </a:solidFill>
                <a:latin typeface="Lucida Sans" panose="020B0602030504020204" pitchFamily="34" charset="0"/>
              </a:rPr>
              <a:t>QBE is a weighted funded formula based upon cost differentials for students in each program. </a:t>
            </a: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dirty="0"/>
              <a:t>Programs and Program Weights</a:t>
            </a:r>
            <a:endParaRPr lang="en-US" cap="none" dirty="0">
              <a:latin typeface="Lucida Sans" panose="020B0602030504020204" pitchFamily="34" charset="0"/>
            </a:endParaRPr>
          </a:p>
        </p:txBody>
      </p:sp>
    </p:spTree>
    <p:extLst>
      <p:ext uri="{BB962C8B-B14F-4D97-AF65-F5344CB8AC3E}">
        <p14:creationId xmlns:p14="http://schemas.microsoft.com/office/powerpoint/2010/main" val="748048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buClr>
                <a:srgbClr val="FFCC66"/>
              </a:buClr>
              <a:defRPr/>
            </a:pPr>
            <a:r>
              <a:rPr lang="en-US" sz="2800" dirty="0">
                <a:solidFill>
                  <a:schemeClr val="bg1"/>
                </a:solidFill>
                <a:latin typeface="Lucida Sans" panose="020B0602030504020204" pitchFamily="34" charset="0"/>
              </a:rPr>
              <a:t>FY2020 Examples include:</a:t>
            </a:r>
          </a:p>
          <a:p>
            <a:pPr lvl="1"/>
            <a:r>
              <a:rPr lang="en-US" sz="2400" dirty="0">
                <a:solidFill>
                  <a:schemeClr val="bg1"/>
                </a:solidFill>
              </a:rPr>
              <a:t>Grades 9-12, the Base Unit Cost carries a weight of 1.0000 and a fully funded rate of $2,783.67</a:t>
            </a:r>
          </a:p>
          <a:p>
            <a:pPr lvl="1"/>
            <a:r>
              <a:rPr lang="en-US" sz="2400" dirty="0">
                <a:solidFill>
                  <a:schemeClr val="bg1"/>
                </a:solidFill>
              </a:rPr>
              <a:t>Kindergarten carries a weight of 1.6715.</a:t>
            </a:r>
          </a:p>
          <a:p>
            <a:pPr lvl="1"/>
            <a:r>
              <a:rPr lang="en-US" sz="2400" dirty="0">
                <a:solidFill>
                  <a:schemeClr val="bg1"/>
                </a:solidFill>
              </a:rPr>
              <a:t>Middle School carries a weight of 1.1377</a:t>
            </a: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dirty="0"/>
              <a:t>Programs and Program Weights</a:t>
            </a:r>
            <a:endParaRPr lang="en-US" cap="none" dirty="0">
              <a:latin typeface="Lucida Sans" panose="020B0602030504020204" pitchFamily="34" charset="0"/>
            </a:endParaRPr>
          </a:p>
        </p:txBody>
      </p:sp>
    </p:spTree>
    <p:extLst>
      <p:ext uri="{BB962C8B-B14F-4D97-AF65-F5344CB8AC3E}">
        <p14:creationId xmlns:p14="http://schemas.microsoft.com/office/powerpoint/2010/main" val="3516056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buClr>
                <a:srgbClr val="FFCC66"/>
              </a:buClr>
              <a:defRPr/>
            </a:pPr>
            <a:r>
              <a:rPr lang="en-US" sz="2800" dirty="0">
                <a:solidFill>
                  <a:schemeClr val="bg1"/>
                </a:solidFill>
                <a:latin typeface="Lucida Sans" panose="020B0602030504020204" pitchFamily="34" charset="0"/>
              </a:rPr>
              <a:t>The formula provides salary funding for a T-4 teacher with 0 years of experience.</a:t>
            </a:r>
          </a:p>
          <a:p>
            <a:pPr>
              <a:buClr>
                <a:srgbClr val="FFCC66"/>
              </a:buClr>
              <a:defRPr/>
            </a:pPr>
            <a:r>
              <a:rPr lang="en-US" sz="2800" dirty="0">
                <a:solidFill>
                  <a:schemeClr val="bg1"/>
                </a:solidFill>
                <a:latin typeface="Lucida Sans" panose="020B0602030504020204" pitchFamily="34" charset="0"/>
              </a:rPr>
              <a:t>T&amp;E funds are provided to compensate for education and the difference between beginning and experienced teachers.</a:t>
            </a:r>
          </a:p>
          <a:p>
            <a:pPr>
              <a:buClr>
                <a:srgbClr val="FFCC66"/>
              </a:buClr>
              <a:defRPr/>
            </a:pPr>
            <a:r>
              <a:rPr lang="en-US" sz="2800" dirty="0">
                <a:solidFill>
                  <a:schemeClr val="bg1"/>
                </a:solidFill>
                <a:latin typeface="Lucida Sans" panose="020B0602030504020204" pitchFamily="34" charset="0"/>
              </a:rPr>
              <a:t>The information is obtained from the CPI (Certified Personnel Information) report submitted to GADOE each October.</a:t>
            </a:r>
          </a:p>
          <a:p>
            <a:pPr>
              <a:buClr>
                <a:srgbClr val="FFCC66"/>
              </a:buClr>
              <a:defRPr/>
            </a:pPr>
            <a:r>
              <a:rPr lang="en-US" sz="2800" dirty="0">
                <a:solidFill>
                  <a:schemeClr val="bg1"/>
                </a:solidFill>
                <a:latin typeface="Lucida Sans" panose="020B0602030504020204" pitchFamily="34" charset="0"/>
              </a:rPr>
              <a:t>T&amp;E Base Rate=$37,092</a:t>
            </a: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dirty="0"/>
              <a:t>Training and Experience (T&amp;E)</a:t>
            </a:r>
            <a:endParaRPr lang="en-US" cap="none" dirty="0">
              <a:latin typeface="Lucida Sans" panose="020B0602030504020204" pitchFamily="34" charset="0"/>
            </a:endParaRPr>
          </a:p>
        </p:txBody>
      </p:sp>
    </p:spTree>
    <p:extLst>
      <p:ext uri="{BB962C8B-B14F-4D97-AF65-F5344CB8AC3E}">
        <p14:creationId xmlns:p14="http://schemas.microsoft.com/office/powerpoint/2010/main" val="3912111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548640" lvl="2" indent="-228600">
              <a:buClr>
                <a:srgbClr val="FFCC66"/>
              </a:buClr>
              <a:buFont typeface="Wingdings 2" pitchFamily="18" charset="2"/>
              <a:buChar char=""/>
              <a:defRPr/>
            </a:pPr>
            <a:r>
              <a:rPr lang="en-US" sz="2400" spc="150" dirty="0">
                <a:solidFill>
                  <a:schemeClr val="bg1"/>
                </a:solidFill>
                <a:latin typeface="Lucida Sans" panose="020B0602030504020204" pitchFamily="34" charset="0"/>
              </a:rPr>
              <a:t>Since FY 2013 the legislature has proposed budgets that deducts the equivalent of a LFMS deduction from State Charter Schools’ funding.</a:t>
            </a:r>
          </a:p>
          <a:p>
            <a:pPr marL="548640" lvl="2" indent="-228600">
              <a:buClr>
                <a:srgbClr val="FFCC66"/>
              </a:buClr>
              <a:buFont typeface="Wingdings 2" pitchFamily="18" charset="2"/>
              <a:buChar char=""/>
              <a:defRPr/>
            </a:pPr>
            <a:r>
              <a:rPr lang="en-US" sz="2400" spc="150" dirty="0">
                <a:solidFill>
                  <a:schemeClr val="bg1"/>
                </a:solidFill>
                <a:latin typeface="Lucida Sans" panose="020B0602030504020204" pitchFamily="34" charset="0"/>
              </a:rPr>
              <a:t>The LFMS deduction is taken only from the state charter supplement that is allocated to offset the lack of local dollars.  The deduction amount is calculated from the average LFMS per FTE of the lowest five systems ranked by assessed valuation (tax digest) per weighted FTE count. </a:t>
            </a: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endParaRPr lang="en-US" dirty="0"/>
          </a:p>
          <a:p>
            <a:r>
              <a:rPr lang="en-US" dirty="0"/>
              <a:t>Local Five Mill Share(LFMS)</a:t>
            </a:r>
          </a:p>
          <a:p>
            <a:endParaRPr lang="en-US" cap="none" dirty="0">
              <a:latin typeface="Lucida Sans" panose="020B0602030504020204" pitchFamily="34" charset="0"/>
            </a:endParaRPr>
          </a:p>
        </p:txBody>
      </p:sp>
    </p:spTree>
    <p:extLst>
      <p:ext uri="{BB962C8B-B14F-4D97-AF65-F5344CB8AC3E}">
        <p14:creationId xmlns:p14="http://schemas.microsoft.com/office/powerpoint/2010/main" val="3722042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Clr>
                <a:srgbClr val="FFCC66"/>
              </a:buClr>
              <a:buNone/>
              <a:defRPr/>
            </a:pPr>
            <a:endParaRPr lang="en-US" dirty="0">
              <a:solidFill>
                <a:schemeClr val="bg1"/>
              </a:solidFill>
              <a:latin typeface="Lucida Sans" panose="020B0602030504020204" pitchFamily="34" charset="0"/>
            </a:endParaRP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dirty="0">
                <a:latin typeface="Helvetica" panose="020B0604020202020204" pitchFamily="34" charset="0"/>
              </a:rPr>
              <a:t> </a:t>
            </a:r>
            <a:endParaRPr lang="en-US" cap="none" dirty="0">
              <a:latin typeface="Lucida Sans" panose="020B0602030504020204" pitchFamily="34" charset="0"/>
            </a:endParaRPr>
          </a:p>
        </p:txBody>
      </p:sp>
      <p:sp>
        <p:nvSpPr>
          <p:cNvPr id="6" name="Rectangle 5"/>
          <p:cNvSpPr/>
          <p:nvPr/>
        </p:nvSpPr>
        <p:spPr>
          <a:xfrm>
            <a:off x="2867310" y="3829734"/>
            <a:ext cx="6211957" cy="646331"/>
          </a:xfrm>
          <a:prstGeom prst="rect">
            <a:avLst/>
          </a:prstGeom>
        </p:spPr>
        <p:txBody>
          <a:bodyPr wrap="none">
            <a:spAutoFit/>
          </a:bodyPr>
          <a:lstStyle/>
          <a:p>
            <a:r>
              <a:rPr lang="en-US" sz="3600" dirty="0">
                <a:solidFill>
                  <a:schemeClr val="bg1"/>
                </a:solidFill>
              </a:rPr>
              <a:t>SCSC Supplemental Funding</a:t>
            </a:r>
          </a:p>
        </p:txBody>
      </p:sp>
      <p:sp>
        <p:nvSpPr>
          <p:cNvPr id="7" name="Rectangle 6"/>
          <p:cNvSpPr/>
          <p:nvPr/>
        </p:nvSpPr>
        <p:spPr>
          <a:xfrm>
            <a:off x="2537138" y="3644721"/>
            <a:ext cx="6529589" cy="1030310"/>
          </a:xfrm>
          <a:prstGeom prst="rect">
            <a:avLst/>
          </a:prstGeom>
          <a:noFill/>
          <a:ln>
            <a:solidFill>
              <a:schemeClr val="bg1"/>
            </a:solidFill>
          </a:ln>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29292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buClr>
                <a:srgbClr val="FFCC66"/>
              </a:buClr>
              <a:defRPr/>
            </a:pPr>
            <a:r>
              <a:rPr lang="en-US" dirty="0">
                <a:solidFill>
                  <a:schemeClr val="bg1"/>
                </a:solidFill>
                <a:latin typeface="Lucida Sans" panose="020B0602030504020204" pitchFamily="34" charset="0"/>
              </a:rPr>
              <a:t>O.C.G.A.§20-2-2089</a:t>
            </a:r>
          </a:p>
          <a:p>
            <a:pPr>
              <a:buClr>
                <a:srgbClr val="FFCC66"/>
              </a:buClr>
              <a:defRPr/>
            </a:pPr>
            <a:r>
              <a:rPr lang="en-US" dirty="0">
                <a:solidFill>
                  <a:schemeClr val="bg1"/>
                </a:solidFill>
                <a:latin typeface="Lucida Sans" panose="020B0602030504020204" pitchFamily="34" charset="0"/>
              </a:rPr>
              <a:t>Calculated by the Georgia Department of Education, Finance and Budget Office.</a:t>
            </a:r>
          </a:p>
          <a:p>
            <a:pPr>
              <a:buClr>
                <a:srgbClr val="FFCC66"/>
              </a:buClr>
              <a:defRPr/>
            </a:pPr>
            <a:r>
              <a:rPr lang="en-US" dirty="0">
                <a:solidFill>
                  <a:schemeClr val="bg1"/>
                </a:solidFill>
                <a:latin typeface="Lucida Sans" panose="020B0602030504020204" pitchFamily="34" charset="0"/>
              </a:rPr>
              <a:t>3 components:</a:t>
            </a:r>
          </a:p>
          <a:p>
            <a:pPr marL="662940" lvl="2" indent="-342900">
              <a:buClr>
                <a:srgbClr val="FFCC66"/>
              </a:buClr>
              <a:buFont typeface="+mj-lt"/>
              <a:buAutoNum type="arabicPeriod"/>
              <a:defRPr/>
            </a:pPr>
            <a:r>
              <a:rPr lang="en-US" sz="2000" spc="150" dirty="0">
                <a:solidFill>
                  <a:schemeClr val="bg1"/>
                </a:solidFill>
                <a:latin typeface="Lucida Sans" panose="020B0602030504020204" pitchFamily="34" charset="0"/>
              </a:rPr>
              <a:t>Categorical Grants</a:t>
            </a:r>
          </a:p>
          <a:p>
            <a:pPr marL="662940" lvl="2" indent="-342900">
              <a:buClr>
                <a:srgbClr val="FFCC66"/>
              </a:buClr>
              <a:buFont typeface="+mj-lt"/>
              <a:buAutoNum type="arabicPeriod"/>
              <a:defRPr/>
            </a:pPr>
            <a:r>
              <a:rPr lang="en-US" sz="2000" spc="150" dirty="0">
                <a:solidFill>
                  <a:schemeClr val="bg1"/>
                </a:solidFill>
                <a:latin typeface="Lucida Sans" panose="020B0602030504020204" pitchFamily="34" charset="0"/>
              </a:rPr>
              <a:t>Base Supplement</a:t>
            </a:r>
          </a:p>
          <a:p>
            <a:pPr marL="662940" lvl="2" indent="-342900">
              <a:buClr>
                <a:srgbClr val="FFCC66"/>
              </a:buClr>
              <a:buFont typeface="+mj-lt"/>
              <a:buAutoNum type="arabicPeriod"/>
              <a:defRPr/>
            </a:pPr>
            <a:r>
              <a:rPr lang="en-US" sz="2000" spc="150" dirty="0">
                <a:solidFill>
                  <a:schemeClr val="bg1"/>
                </a:solidFill>
                <a:latin typeface="Lucida Sans" panose="020B0602030504020204" pitchFamily="34" charset="0"/>
              </a:rPr>
              <a:t>Capital Funding</a:t>
            </a: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endParaRPr lang="en-US" dirty="0"/>
          </a:p>
          <a:p>
            <a:r>
              <a:rPr lang="en-US" dirty="0"/>
              <a:t>SCSC Supplemental Funding</a:t>
            </a:r>
          </a:p>
          <a:p>
            <a:endParaRPr lang="en-US" cap="none" dirty="0">
              <a:latin typeface="Lucida Sans" panose="020B0602030504020204" pitchFamily="34" charset="0"/>
            </a:endParaRPr>
          </a:p>
        </p:txBody>
      </p:sp>
    </p:spTree>
    <p:extLst>
      <p:ext uri="{BB962C8B-B14F-4D97-AF65-F5344CB8AC3E}">
        <p14:creationId xmlns:p14="http://schemas.microsoft.com/office/powerpoint/2010/main" val="1959784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buClr>
                <a:srgbClr val="FFCC66"/>
              </a:buClr>
              <a:defRPr/>
            </a:pPr>
            <a:r>
              <a:rPr lang="en-US" dirty="0">
                <a:solidFill>
                  <a:schemeClr val="bg1"/>
                </a:solidFill>
                <a:latin typeface="Lucida Sans" panose="020B0602030504020204" pitchFamily="34" charset="0"/>
              </a:rPr>
              <a:t>O.C.G.A.§20-2-2089(a)(A)(ii)</a:t>
            </a:r>
          </a:p>
          <a:p>
            <a:pPr>
              <a:buClr>
                <a:srgbClr val="FFCC66"/>
              </a:buClr>
              <a:defRPr/>
            </a:pPr>
            <a:r>
              <a:rPr lang="en-US" dirty="0">
                <a:solidFill>
                  <a:schemeClr val="bg1"/>
                </a:solidFill>
                <a:latin typeface="Lucida Sans" panose="020B0602030504020204" pitchFamily="34" charset="0"/>
              </a:rPr>
              <a:t>Calculated by the Georgia Department of Education, Finance and Budget Office.</a:t>
            </a:r>
          </a:p>
          <a:p>
            <a:pPr>
              <a:buClr>
                <a:srgbClr val="FFCC66"/>
              </a:buClr>
              <a:defRPr/>
            </a:pPr>
            <a:r>
              <a:rPr lang="en-US" dirty="0">
                <a:solidFill>
                  <a:schemeClr val="bg1"/>
                </a:solidFill>
                <a:latin typeface="Lucida Sans" panose="020B0602030504020204" pitchFamily="34" charset="0"/>
              </a:rPr>
              <a:t>FY2020</a:t>
            </a:r>
          </a:p>
          <a:p>
            <a:pPr lvl="1">
              <a:buClr>
                <a:srgbClr val="FFCC66"/>
              </a:buClr>
              <a:defRPr/>
            </a:pPr>
            <a:r>
              <a:rPr lang="en-US" dirty="0">
                <a:solidFill>
                  <a:schemeClr val="bg1"/>
                </a:solidFill>
                <a:latin typeface="Lucida Sans" panose="020B0602030504020204" pitchFamily="34" charset="0"/>
              </a:rPr>
              <a:t>State average nutrition grant</a:t>
            </a:r>
          </a:p>
          <a:p>
            <a:pPr lvl="2">
              <a:buClr>
                <a:srgbClr val="FFCC66"/>
              </a:buClr>
              <a:defRPr/>
            </a:pPr>
            <a:r>
              <a:rPr lang="en-US" spc="150" dirty="0">
                <a:solidFill>
                  <a:schemeClr val="bg1"/>
                </a:solidFill>
                <a:latin typeface="Lucida Sans" panose="020B0602030504020204" pitchFamily="34" charset="0"/>
              </a:rPr>
              <a:t>$14.02/FTE</a:t>
            </a:r>
          </a:p>
          <a:p>
            <a:pPr lvl="1">
              <a:buClr>
                <a:srgbClr val="FFCC66"/>
              </a:buClr>
              <a:defRPr/>
            </a:pPr>
            <a:r>
              <a:rPr lang="en-US" sz="1600" dirty="0">
                <a:solidFill>
                  <a:schemeClr val="bg1"/>
                </a:solidFill>
                <a:latin typeface="Lucida Sans" panose="020B0602030504020204" pitchFamily="34" charset="0"/>
              </a:rPr>
              <a:t>State average transportation grant</a:t>
            </a:r>
          </a:p>
          <a:p>
            <a:pPr lvl="2">
              <a:buClr>
                <a:srgbClr val="FFCC66"/>
              </a:buClr>
              <a:defRPr/>
            </a:pPr>
            <a:r>
              <a:rPr lang="en-US" spc="150" dirty="0">
                <a:solidFill>
                  <a:schemeClr val="bg1"/>
                </a:solidFill>
                <a:latin typeface="Lucida Sans" panose="020B0602030504020204" pitchFamily="34" charset="0"/>
              </a:rPr>
              <a:t>$76.85/FTE</a:t>
            </a:r>
          </a:p>
          <a:p>
            <a:pPr>
              <a:buClr>
                <a:srgbClr val="FFCC66"/>
              </a:buClr>
              <a:defRPr/>
            </a:pPr>
            <a:r>
              <a:rPr lang="en-US" sz="2000" dirty="0">
                <a:solidFill>
                  <a:schemeClr val="bg1"/>
                </a:solidFill>
                <a:latin typeface="Lucida Sans" panose="020B0602030504020204" pitchFamily="34" charset="0"/>
              </a:rPr>
              <a:t>Nursing grant</a:t>
            </a:r>
          </a:p>
          <a:p>
            <a:pPr lvl="1">
              <a:buClr>
                <a:srgbClr val="FFCC66"/>
              </a:buClr>
              <a:defRPr/>
            </a:pPr>
            <a:r>
              <a:rPr lang="en-US" spc="150" dirty="0">
                <a:solidFill>
                  <a:schemeClr val="bg1"/>
                </a:solidFill>
                <a:latin typeface="Lucida Sans" panose="020B0602030504020204" pitchFamily="34" charset="0"/>
              </a:rPr>
              <a:t>$20,000 for all SCSC schools </a:t>
            </a:r>
          </a:p>
          <a:p>
            <a:pPr lvl="2">
              <a:buClr>
                <a:srgbClr val="FFCC66"/>
              </a:buClr>
              <a:defRPr/>
            </a:pPr>
            <a:r>
              <a:rPr lang="en-US" spc="150" dirty="0">
                <a:solidFill>
                  <a:schemeClr val="bg1"/>
                </a:solidFill>
                <a:latin typeface="Lucida Sans" panose="020B0602030504020204" pitchFamily="34" charset="0"/>
              </a:rPr>
              <a:t>Exclusion: first year schools</a:t>
            </a: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endParaRPr lang="en-US" dirty="0"/>
          </a:p>
          <a:p>
            <a:r>
              <a:rPr lang="en-US" dirty="0"/>
              <a:t>Categorical Grants</a:t>
            </a:r>
          </a:p>
          <a:p>
            <a:endParaRPr lang="en-US" cap="none" dirty="0">
              <a:latin typeface="Lucida Sans" panose="020B0602030504020204" pitchFamily="34" charset="0"/>
            </a:endParaRPr>
          </a:p>
        </p:txBody>
      </p:sp>
    </p:spTree>
    <p:extLst>
      <p:ext uri="{BB962C8B-B14F-4D97-AF65-F5344CB8AC3E}">
        <p14:creationId xmlns:p14="http://schemas.microsoft.com/office/powerpoint/2010/main" val="4174757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lnSpcReduction="10000"/>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buClr>
                <a:srgbClr val="FFCC66"/>
              </a:buClr>
              <a:defRPr/>
            </a:pPr>
            <a:r>
              <a:rPr lang="en-US" dirty="0">
                <a:solidFill>
                  <a:schemeClr val="bg1"/>
                </a:solidFill>
                <a:latin typeface="Lucida Sans" panose="020B0602030504020204" pitchFamily="34" charset="0"/>
              </a:rPr>
              <a:t>O.C.G.A.§20-2-2089(a)(B)</a:t>
            </a:r>
          </a:p>
          <a:p>
            <a:pPr>
              <a:buClr>
                <a:srgbClr val="FFCC66"/>
              </a:buClr>
              <a:defRPr/>
            </a:pPr>
            <a:r>
              <a:rPr lang="en-US" dirty="0">
                <a:solidFill>
                  <a:schemeClr val="bg1"/>
                </a:solidFill>
                <a:latin typeface="Lucida Sans" panose="020B0602030504020204" pitchFamily="34" charset="0"/>
              </a:rPr>
              <a:t>Calculated by the Georgia Department of Education, Finance and Budget Office</a:t>
            </a:r>
          </a:p>
          <a:p>
            <a:pPr>
              <a:buClr>
                <a:srgbClr val="FFCC66"/>
              </a:buClr>
              <a:defRPr/>
            </a:pPr>
            <a:r>
              <a:rPr lang="en-US" dirty="0">
                <a:solidFill>
                  <a:schemeClr val="bg1"/>
                </a:solidFill>
                <a:latin typeface="Lucida Sans" panose="020B0602030504020204" pitchFamily="34" charset="0"/>
              </a:rPr>
              <a:t>A supplement amount equal to the average local revenue (plus equalization) of all school districts unless the average local revenue (plus equalization) of the school districts that comprise the school’s attendance zone is less than the statewide average.  If the local revenue (plus equalization) is less than the statewide average, the school will receive a supplement amount equal to the average of the local districts within its attendance zone OR a supplement amount equal to the average of the five lowest funded districts--whichever is greater </a:t>
            </a:r>
          </a:p>
          <a:p>
            <a:pPr>
              <a:buClr>
                <a:srgbClr val="FFCC66"/>
              </a:buClr>
              <a:defRPr/>
            </a:pPr>
            <a:r>
              <a:rPr lang="en-US" dirty="0">
                <a:solidFill>
                  <a:schemeClr val="bg1"/>
                </a:solidFill>
                <a:latin typeface="Lucida Sans" panose="020B0602030504020204" pitchFamily="34" charset="0"/>
              </a:rPr>
              <a:t>Maximum funding=$4,453/FTE</a:t>
            </a:r>
          </a:p>
          <a:p>
            <a:pPr>
              <a:buClr>
                <a:srgbClr val="FFCC66"/>
              </a:buClr>
              <a:defRPr/>
            </a:pPr>
            <a:r>
              <a:rPr lang="en-US" dirty="0">
                <a:solidFill>
                  <a:schemeClr val="bg1"/>
                </a:solidFill>
                <a:latin typeface="Lucida Sans" panose="020B0602030504020204" pitchFamily="34" charset="0"/>
              </a:rPr>
              <a:t>Minimum funding=$2,816/FTE</a:t>
            </a: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endParaRPr lang="en-US" dirty="0"/>
          </a:p>
          <a:p>
            <a:r>
              <a:rPr lang="en-US" dirty="0"/>
              <a:t>Base supplement</a:t>
            </a:r>
          </a:p>
          <a:p>
            <a:endParaRPr lang="en-US" cap="none" dirty="0">
              <a:latin typeface="Lucida Sans" panose="020B0602030504020204" pitchFamily="34" charset="0"/>
            </a:endParaRPr>
          </a:p>
        </p:txBody>
      </p:sp>
    </p:spTree>
    <p:extLst>
      <p:ext uri="{BB962C8B-B14F-4D97-AF65-F5344CB8AC3E}">
        <p14:creationId xmlns:p14="http://schemas.microsoft.com/office/powerpoint/2010/main" val="1821266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buClr>
                <a:srgbClr val="FFCC66"/>
              </a:buClr>
              <a:defRPr/>
            </a:pPr>
            <a:r>
              <a:rPr lang="en-US" dirty="0">
                <a:solidFill>
                  <a:schemeClr val="bg1"/>
                </a:solidFill>
                <a:latin typeface="Lucida Sans" panose="020B0602030504020204" pitchFamily="34" charset="0"/>
              </a:rPr>
              <a:t>O.C.G.A.§20-2-2089(a)(C)(</a:t>
            </a:r>
            <a:r>
              <a:rPr lang="en-US" dirty="0" err="1">
                <a:solidFill>
                  <a:schemeClr val="bg1"/>
                </a:solidFill>
                <a:latin typeface="Lucida Sans" panose="020B0602030504020204" pitchFamily="34" charset="0"/>
              </a:rPr>
              <a:t>i</a:t>
            </a:r>
            <a:r>
              <a:rPr lang="en-US" dirty="0">
                <a:solidFill>
                  <a:schemeClr val="bg1"/>
                </a:solidFill>
                <a:latin typeface="Lucida Sans" panose="020B0602030504020204" pitchFamily="34" charset="0"/>
              </a:rPr>
              <a:t>)</a:t>
            </a:r>
          </a:p>
          <a:p>
            <a:pPr>
              <a:buClr>
                <a:srgbClr val="FFCC66"/>
              </a:buClr>
              <a:defRPr/>
            </a:pPr>
            <a:r>
              <a:rPr lang="en-US" dirty="0">
                <a:solidFill>
                  <a:schemeClr val="bg1"/>
                </a:solidFill>
                <a:latin typeface="Lucida Sans" panose="020B0602030504020204" pitchFamily="34" charset="0"/>
              </a:rPr>
              <a:t>Calculated by the Georgia Department of Education, Finance and Budget Office.</a:t>
            </a:r>
          </a:p>
          <a:p>
            <a:pPr>
              <a:buClr>
                <a:srgbClr val="FFCC66"/>
              </a:buClr>
              <a:defRPr/>
            </a:pPr>
            <a:r>
              <a:rPr lang="en-US" dirty="0">
                <a:solidFill>
                  <a:schemeClr val="bg1"/>
                </a:solidFill>
                <a:latin typeface="Lucida Sans" panose="020B0602030504020204" pitchFamily="34" charset="0"/>
              </a:rPr>
              <a:t>Capital funding that represents the statewide average per pupil capital expenditure (excluding local revenue bonds) OR the per pupil capital expenditure of the school system in which the school system is located—whichever is greater</a:t>
            </a:r>
          </a:p>
          <a:p>
            <a:pPr>
              <a:buClr>
                <a:srgbClr val="FFCC66"/>
              </a:buClr>
              <a:defRPr/>
            </a:pPr>
            <a:r>
              <a:rPr lang="en-US" dirty="0">
                <a:solidFill>
                  <a:schemeClr val="bg1"/>
                </a:solidFill>
                <a:latin typeface="Lucida Sans" panose="020B0602030504020204" pitchFamily="34" charset="0"/>
              </a:rPr>
              <a:t>Minimum=$1,157/FTE Maximum=$1,853/FTE</a:t>
            </a:r>
          </a:p>
          <a:p>
            <a:pPr lvl="1">
              <a:buClr>
                <a:srgbClr val="FFCC66"/>
              </a:buClr>
              <a:defRPr/>
            </a:pPr>
            <a:r>
              <a:rPr lang="en-US" dirty="0">
                <a:solidFill>
                  <a:schemeClr val="bg1"/>
                </a:solidFill>
                <a:latin typeface="Lucida Sans" panose="020B0602030504020204" pitchFamily="34" charset="0"/>
              </a:rPr>
              <a:t>This is the minimum and maximum earned by SCSC schools in FY20</a:t>
            </a: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endParaRPr lang="en-US" dirty="0"/>
          </a:p>
          <a:p>
            <a:r>
              <a:rPr lang="en-US" dirty="0"/>
              <a:t>Capital funding</a:t>
            </a:r>
          </a:p>
          <a:p>
            <a:endParaRPr lang="en-US" cap="none" dirty="0">
              <a:latin typeface="Lucida Sans" panose="020B0602030504020204" pitchFamily="34" charset="0"/>
            </a:endParaRPr>
          </a:p>
        </p:txBody>
      </p:sp>
    </p:spTree>
    <p:extLst>
      <p:ext uri="{BB962C8B-B14F-4D97-AF65-F5344CB8AC3E}">
        <p14:creationId xmlns:p14="http://schemas.microsoft.com/office/powerpoint/2010/main" val="2930700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719071"/>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Clr>
                <a:srgbClr val="FFCC66"/>
              </a:buClr>
              <a:buNone/>
              <a:defRPr/>
            </a:pPr>
            <a:endParaRPr lang="en-US" dirty="0">
              <a:solidFill>
                <a:schemeClr val="bg1"/>
              </a:solidFill>
              <a:latin typeface="Lucida Sans" panose="020B0602030504020204" pitchFamily="34" charset="0"/>
            </a:endParaRP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dirty="0">
                <a:latin typeface="Helvetica" panose="020B0604020202020204" pitchFamily="34" charset="0"/>
              </a:rPr>
              <a:t> </a:t>
            </a:r>
            <a:endParaRPr lang="en-US" cap="none" dirty="0">
              <a:latin typeface="Lucida Sans" panose="020B0602030504020204" pitchFamily="34" charset="0"/>
            </a:endParaRPr>
          </a:p>
        </p:txBody>
      </p:sp>
      <p:sp>
        <p:nvSpPr>
          <p:cNvPr id="6" name="Rectangle 5"/>
          <p:cNvSpPr/>
          <p:nvPr/>
        </p:nvSpPr>
        <p:spPr>
          <a:xfrm>
            <a:off x="2364468" y="3386002"/>
            <a:ext cx="7174280" cy="584775"/>
          </a:xfrm>
          <a:prstGeom prst="rect">
            <a:avLst/>
          </a:prstGeom>
          <a:ln>
            <a:solidFill>
              <a:schemeClr val="bg1"/>
            </a:solidFill>
          </a:ln>
        </p:spPr>
        <p:txBody>
          <a:bodyPr wrap="square">
            <a:spAutoFit/>
          </a:bodyPr>
          <a:lstStyle/>
          <a:p>
            <a:pPr algn="ctr" fontAlgn="auto">
              <a:spcBef>
                <a:spcPct val="0"/>
              </a:spcBef>
              <a:spcAft>
                <a:spcPts val="0"/>
              </a:spcAft>
              <a:defRPr/>
            </a:pPr>
            <a:r>
              <a:rPr lang="en-US" sz="3200" cap="all" spc="200" dirty="0">
                <a:solidFill>
                  <a:schemeClr val="bg1"/>
                </a:solidFill>
                <a:latin typeface="Helvetica" panose="020B0604020202020204" pitchFamily="34" charset="0"/>
                <a:ea typeface="+mj-ea"/>
                <a:cs typeface="+mj-cs"/>
              </a:rPr>
              <a:t>Funding Overview</a:t>
            </a:r>
          </a:p>
        </p:txBody>
      </p:sp>
    </p:spTree>
    <p:extLst>
      <p:ext uri="{BB962C8B-B14F-4D97-AF65-F5344CB8AC3E}">
        <p14:creationId xmlns:p14="http://schemas.microsoft.com/office/powerpoint/2010/main" val="2036241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761" y="1645920"/>
            <a:ext cx="11811000" cy="5013960"/>
          </a:xfrm>
          <a:solidFill>
            <a:schemeClr val="accent1">
              <a:lumMod val="50000"/>
            </a:schemeClr>
          </a:solidFill>
        </p:spPr>
        <p:txBody>
          <a:bodyPr>
            <a:normAutofit/>
          </a:bodyPr>
          <a:lstStyle/>
          <a:p>
            <a:pPr>
              <a:buClr>
                <a:srgbClr val="FFCC66"/>
              </a:buClr>
              <a:defRPr/>
            </a:pPr>
            <a:r>
              <a:rPr lang="en-US" dirty="0">
                <a:solidFill>
                  <a:schemeClr val="bg1"/>
                </a:solidFill>
                <a:latin typeface="Lucida Sans" panose="020B0602030504020204" pitchFamily="34" charset="0"/>
              </a:rPr>
              <a:t>A fee of 2% is withheld from all amounts on the allotment sheet</a:t>
            </a:r>
          </a:p>
          <a:p>
            <a:pPr lvl="1">
              <a:buClr>
                <a:srgbClr val="FFCC66"/>
              </a:buClr>
              <a:defRPr/>
            </a:pPr>
            <a:r>
              <a:rPr lang="en-US" dirty="0">
                <a:solidFill>
                  <a:schemeClr val="bg1"/>
                </a:solidFill>
                <a:latin typeface="Lucida Sans" panose="020B0602030504020204" pitchFamily="34" charset="0"/>
              </a:rPr>
              <a:t>1% in the first year of operating</a:t>
            </a:r>
          </a:p>
          <a:p>
            <a:pPr>
              <a:buClr>
                <a:srgbClr val="FFCC66"/>
              </a:buClr>
              <a:defRPr/>
            </a:pPr>
            <a:r>
              <a:rPr lang="en-US" dirty="0">
                <a:solidFill>
                  <a:schemeClr val="bg1"/>
                </a:solidFill>
                <a:latin typeface="Lucida Sans" panose="020B0602030504020204" pitchFamily="34" charset="0"/>
              </a:rPr>
              <a:t>Used only for funding of the Commission</a:t>
            </a:r>
          </a:p>
        </p:txBody>
      </p:sp>
      <p:sp>
        <p:nvSpPr>
          <p:cNvPr id="4" name="Title 3"/>
          <p:cNvSpPr>
            <a:spLocks noGrp="1"/>
          </p:cNvSpPr>
          <p:nvPr>
            <p:ph type="title"/>
          </p:nvPr>
        </p:nvSpPr>
        <p:spPr>
          <a:xfrm>
            <a:off x="207761" y="121920"/>
            <a:ext cx="11811000" cy="1402080"/>
          </a:xfrm>
          <a:solidFill>
            <a:srgbClr val="132B51"/>
          </a:solidFill>
        </p:spPr>
        <p:txBody>
          <a:bodyPr/>
          <a:lstStyle/>
          <a:p>
            <a:r>
              <a:rPr lang="en-US" dirty="0">
                <a:latin typeface="Helvetica" panose="020B0604020202020204" pitchFamily="34" charset="0"/>
              </a:rPr>
              <a:t>Commission Fee</a:t>
            </a:r>
            <a:endParaRPr lang="en-US" cap="none" dirty="0"/>
          </a:p>
        </p:txBody>
      </p:sp>
    </p:spTree>
    <p:extLst>
      <p:ext uri="{BB962C8B-B14F-4D97-AF65-F5344CB8AC3E}">
        <p14:creationId xmlns:p14="http://schemas.microsoft.com/office/powerpoint/2010/main" val="2181276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Clr>
                <a:srgbClr val="FFCC66"/>
              </a:buClr>
              <a:buNone/>
              <a:defRPr/>
            </a:pPr>
            <a:endParaRPr lang="en-US" dirty="0">
              <a:solidFill>
                <a:schemeClr val="bg1"/>
              </a:solidFill>
              <a:latin typeface="Lucida Sans" panose="020B0602030504020204" pitchFamily="34" charset="0"/>
            </a:endParaRP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dirty="0">
                <a:latin typeface="Helvetica" panose="020B0604020202020204" pitchFamily="34" charset="0"/>
              </a:rPr>
              <a:t> </a:t>
            </a:r>
            <a:endParaRPr lang="en-US" cap="none" dirty="0">
              <a:latin typeface="Lucida Sans" panose="020B0602030504020204" pitchFamily="34" charset="0"/>
            </a:endParaRPr>
          </a:p>
        </p:txBody>
      </p:sp>
      <p:sp>
        <p:nvSpPr>
          <p:cNvPr id="6" name="Rectangle 5"/>
          <p:cNvSpPr/>
          <p:nvPr/>
        </p:nvSpPr>
        <p:spPr>
          <a:xfrm>
            <a:off x="2867310" y="3829734"/>
            <a:ext cx="5964456" cy="646331"/>
          </a:xfrm>
          <a:prstGeom prst="rect">
            <a:avLst/>
          </a:prstGeom>
        </p:spPr>
        <p:txBody>
          <a:bodyPr wrap="square">
            <a:spAutoFit/>
          </a:bodyPr>
          <a:lstStyle/>
          <a:p>
            <a:pPr algn="ctr"/>
            <a:r>
              <a:rPr lang="en-US" sz="3600" dirty="0">
                <a:solidFill>
                  <a:schemeClr val="bg1"/>
                </a:solidFill>
              </a:rPr>
              <a:t>Forward Funding</a:t>
            </a:r>
          </a:p>
        </p:txBody>
      </p:sp>
      <p:sp>
        <p:nvSpPr>
          <p:cNvPr id="7" name="Rectangle 6"/>
          <p:cNvSpPr/>
          <p:nvPr/>
        </p:nvSpPr>
        <p:spPr>
          <a:xfrm>
            <a:off x="2537138" y="3644721"/>
            <a:ext cx="6529589" cy="1030310"/>
          </a:xfrm>
          <a:prstGeom prst="rect">
            <a:avLst/>
          </a:prstGeom>
          <a:noFill/>
          <a:ln>
            <a:solidFill>
              <a:schemeClr val="bg1"/>
            </a:solidFill>
          </a:ln>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58231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58799"/>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buClr>
                <a:srgbClr val="FFCC66"/>
              </a:buClr>
              <a:defRPr/>
            </a:pPr>
            <a:r>
              <a:rPr lang="en-US" dirty="0">
                <a:solidFill>
                  <a:schemeClr val="bg1"/>
                </a:solidFill>
                <a:latin typeface="Lucida Sans" panose="020B0602030504020204" pitchFamily="34" charset="0"/>
              </a:rPr>
              <a:t>O.C.G.A. 20-2-2089(d)</a:t>
            </a:r>
          </a:p>
          <a:p>
            <a:pPr>
              <a:buClr>
                <a:srgbClr val="FFCC66"/>
              </a:buClr>
              <a:defRPr/>
            </a:pPr>
            <a:r>
              <a:rPr lang="en-US" dirty="0">
                <a:solidFill>
                  <a:schemeClr val="bg1"/>
                </a:solidFill>
                <a:latin typeface="Lucida Sans" panose="020B0602030504020204" pitchFamily="34" charset="0"/>
              </a:rPr>
              <a:t>Purpose- to provide funding for a new or existing SCSC school that is either in the first year of offering a new grade level or anticipates growth of 2% or greater</a:t>
            </a:r>
          </a:p>
          <a:p>
            <a:pPr>
              <a:buClr>
                <a:srgbClr val="FFCC66"/>
              </a:buClr>
              <a:defRPr/>
            </a:pPr>
            <a:r>
              <a:rPr lang="en-US" dirty="0">
                <a:solidFill>
                  <a:schemeClr val="bg1"/>
                </a:solidFill>
                <a:latin typeface="Lucida Sans" panose="020B0602030504020204" pitchFamily="34" charset="0"/>
              </a:rPr>
              <a:t>School leaders submit projections to the SCSC each June</a:t>
            </a:r>
          </a:p>
        </p:txBody>
      </p:sp>
      <p:sp>
        <p:nvSpPr>
          <p:cNvPr id="5" name="Title 3"/>
          <p:cNvSpPr txBox="1">
            <a:spLocks/>
          </p:cNvSpPr>
          <p:nvPr/>
        </p:nvSpPr>
        <p:spPr>
          <a:xfrm>
            <a:off x="207761" y="134799"/>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dirty="0"/>
              <a:t>Forward Funding</a:t>
            </a:r>
            <a:endParaRPr lang="en-US" cap="none" dirty="0">
              <a:latin typeface="Lucida Sans" panose="020B0602030504020204" pitchFamily="34" charset="0"/>
            </a:endParaRPr>
          </a:p>
        </p:txBody>
      </p:sp>
    </p:spTree>
    <p:extLst>
      <p:ext uri="{BB962C8B-B14F-4D97-AF65-F5344CB8AC3E}">
        <p14:creationId xmlns:p14="http://schemas.microsoft.com/office/powerpoint/2010/main" val="897371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Clr>
                <a:srgbClr val="FFCC66"/>
              </a:buClr>
              <a:buNone/>
              <a:defRPr/>
            </a:pPr>
            <a:endParaRPr lang="en-US" dirty="0">
              <a:solidFill>
                <a:schemeClr val="bg1"/>
              </a:solidFill>
              <a:latin typeface="Lucida Sans" panose="020B0602030504020204" pitchFamily="34" charset="0"/>
            </a:endParaRP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dirty="0">
                <a:latin typeface="Helvetica" panose="020B0604020202020204" pitchFamily="34" charset="0"/>
              </a:rPr>
              <a:t> </a:t>
            </a:r>
            <a:endParaRPr lang="en-US" cap="none" dirty="0">
              <a:latin typeface="Lucida Sans" panose="020B0602030504020204" pitchFamily="34" charset="0"/>
            </a:endParaRPr>
          </a:p>
        </p:txBody>
      </p:sp>
      <p:sp>
        <p:nvSpPr>
          <p:cNvPr id="6" name="Rectangle 5"/>
          <p:cNvSpPr/>
          <p:nvPr/>
        </p:nvSpPr>
        <p:spPr>
          <a:xfrm>
            <a:off x="2867310" y="3829734"/>
            <a:ext cx="5878532" cy="646331"/>
          </a:xfrm>
          <a:prstGeom prst="rect">
            <a:avLst/>
          </a:prstGeom>
        </p:spPr>
        <p:txBody>
          <a:bodyPr wrap="none">
            <a:spAutoFit/>
          </a:bodyPr>
          <a:lstStyle/>
          <a:p>
            <a:r>
              <a:rPr lang="en-US" sz="3600" dirty="0">
                <a:solidFill>
                  <a:schemeClr val="bg1"/>
                </a:solidFill>
              </a:rPr>
              <a:t>What does this all look like?</a:t>
            </a:r>
          </a:p>
        </p:txBody>
      </p:sp>
      <p:sp>
        <p:nvSpPr>
          <p:cNvPr id="7" name="Rectangle 6"/>
          <p:cNvSpPr/>
          <p:nvPr/>
        </p:nvSpPr>
        <p:spPr>
          <a:xfrm>
            <a:off x="2537138" y="3644721"/>
            <a:ext cx="6529589" cy="1030310"/>
          </a:xfrm>
          <a:prstGeom prst="rect">
            <a:avLst/>
          </a:prstGeom>
          <a:noFill/>
          <a:ln>
            <a:solidFill>
              <a:schemeClr val="bg1"/>
            </a:solidFill>
          </a:ln>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87188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761" y="1645920"/>
            <a:ext cx="11811000" cy="5013960"/>
          </a:xfrm>
          <a:solidFill>
            <a:schemeClr val="accent1">
              <a:lumMod val="50000"/>
            </a:schemeClr>
          </a:solidFill>
        </p:spPr>
        <p:txBody>
          <a:bodyPr>
            <a:normAutofit/>
          </a:bodyPr>
          <a:lstStyle/>
          <a:p>
            <a:pPr>
              <a:buClr>
                <a:srgbClr val="FFCC66"/>
              </a:buClr>
              <a:defRPr/>
            </a:pPr>
            <a:r>
              <a:rPr lang="en-US" sz="3200" dirty="0">
                <a:solidFill>
                  <a:schemeClr val="bg1"/>
                </a:solidFill>
                <a:latin typeface="Lucida Sans" panose="020B0602030504020204" pitchFamily="34" charset="0"/>
                <a:hlinkClick r:id="rId2"/>
              </a:rPr>
              <a:t>http://www.gadoe.org/Finance-and-Business-Operations/Financial-Review/Pages/default.aspx</a:t>
            </a:r>
            <a:r>
              <a:rPr lang="en-US" sz="3200" dirty="0">
                <a:solidFill>
                  <a:schemeClr val="bg1"/>
                </a:solidFill>
                <a:latin typeface="Lucida Sans" panose="020B0602030504020204" pitchFamily="34" charset="0"/>
              </a:rPr>
              <a:t> </a:t>
            </a:r>
          </a:p>
          <a:p>
            <a:pPr lvl="1">
              <a:buClr>
                <a:srgbClr val="FFCC66"/>
              </a:buClr>
              <a:defRPr/>
            </a:pPr>
            <a:r>
              <a:rPr lang="en-US" sz="2800" dirty="0">
                <a:solidFill>
                  <a:schemeClr val="bg1"/>
                </a:solidFill>
                <a:latin typeface="Lucida Sans" panose="020B0602030504020204" pitchFamily="34" charset="0"/>
              </a:rPr>
              <a:t>Web site used to access allotment sheets, monthly QBE Payment Advice, QBE funding formula information</a:t>
            </a:r>
          </a:p>
        </p:txBody>
      </p:sp>
      <p:sp>
        <p:nvSpPr>
          <p:cNvPr id="4" name="Title 3"/>
          <p:cNvSpPr>
            <a:spLocks noGrp="1"/>
          </p:cNvSpPr>
          <p:nvPr>
            <p:ph type="title"/>
          </p:nvPr>
        </p:nvSpPr>
        <p:spPr>
          <a:xfrm>
            <a:off x="207761" y="121920"/>
            <a:ext cx="11811000" cy="1402080"/>
          </a:xfrm>
          <a:solidFill>
            <a:srgbClr val="132B51"/>
          </a:solidFill>
        </p:spPr>
        <p:txBody>
          <a:bodyPr/>
          <a:lstStyle/>
          <a:p>
            <a:r>
              <a:rPr lang="en-US" dirty="0">
                <a:latin typeface="Helvetica" panose="020B0604020202020204" pitchFamily="34" charset="0"/>
              </a:rPr>
              <a:t>Financial Review Web Site</a:t>
            </a:r>
            <a:endParaRPr lang="en-US" cap="none" dirty="0">
              <a:latin typeface="Lucida Sans" panose="020B0602030504020204" pitchFamily="34" charset="0"/>
            </a:endParaRPr>
          </a:p>
        </p:txBody>
      </p:sp>
    </p:spTree>
    <p:extLst>
      <p:ext uri="{BB962C8B-B14F-4D97-AF65-F5344CB8AC3E}">
        <p14:creationId xmlns:p14="http://schemas.microsoft.com/office/powerpoint/2010/main" val="1992107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buClr>
                <a:srgbClr val="FFCC66"/>
              </a:buClr>
              <a:defRPr/>
            </a:pPr>
            <a:endParaRPr lang="en-US" dirty="0">
              <a:solidFill>
                <a:schemeClr val="bg1"/>
              </a:solidFill>
              <a:latin typeface="Lucida Sans" panose="020B0602030504020204" pitchFamily="34" charset="0"/>
            </a:endParaRP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pPr lvl="0"/>
            <a:r>
              <a:rPr lang="en-US" b="1" dirty="0"/>
              <a:t>Useful Links</a:t>
            </a:r>
            <a:endParaRPr lang="en-US" dirty="0"/>
          </a:p>
        </p:txBody>
      </p:sp>
      <p:grpSp>
        <p:nvGrpSpPr>
          <p:cNvPr id="6" name="Group 5"/>
          <p:cNvGrpSpPr/>
          <p:nvPr/>
        </p:nvGrpSpPr>
        <p:grpSpPr>
          <a:xfrm>
            <a:off x="2172773" y="2562665"/>
            <a:ext cx="8001000" cy="1267875"/>
            <a:chOff x="0" y="1146525"/>
            <a:chExt cx="8001000" cy="1267875"/>
          </a:xfrm>
        </p:grpSpPr>
        <p:sp>
          <p:nvSpPr>
            <p:cNvPr id="16" name="Rectangle 15"/>
            <p:cNvSpPr/>
            <p:nvPr/>
          </p:nvSpPr>
          <p:spPr>
            <a:xfrm>
              <a:off x="0" y="1146525"/>
              <a:ext cx="8001000" cy="1267875"/>
            </a:xfrm>
            <a:prstGeom prst="rect">
              <a:avLst/>
            </a:prstGeom>
          </p:spPr>
          <p:style>
            <a:lnRef idx="1">
              <a:schemeClr val="accent3">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sp>
        <p:sp>
          <p:nvSpPr>
            <p:cNvPr id="17" name="Rectangle 16"/>
            <p:cNvSpPr/>
            <p:nvPr/>
          </p:nvSpPr>
          <p:spPr>
            <a:xfrm>
              <a:off x="0" y="1146525"/>
              <a:ext cx="8001000" cy="126787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20967" tIns="479044" rIns="620967" bIns="163576" numCol="1" spcCol="1270" anchor="t" anchorCtr="0">
              <a:noAutofit/>
            </a:bodyPr>
            <a:lstStyle/>
            <a:p>
              <a:pPr marL="228600" lvl="1" indent="-228600" defTabSz="1022350">
                <a:lnSpc>
                  <a:spcPct val="90000"/>
                </a:lnSpc>
                <a:spcBef>
                  <a:spcPct val="0"/>
                </a:spcBef>
                <a:spcAft>
                  <a:spcPct val="15000"/>
                </a:spcAft>
                <a:buChar char="••"/>
              </a:pPr>
              <a:r>
                <a:rPr lang="en-US" sz="2300" b="1" dirty="0">
                  <a:hlinkClick r:id="rId2"/>
                </a:rPr>
                <a:t>http://app3.doe.k12.ga.us/ows-bin/owa/fin_pack_revenue.entry_form</a:t>
              </a:r>
              <a:r>
                <a:rPr lang="en-US" sz="2300" b="1" dirty="0"/>
                <a:t> </a:t>
              </a:r>
              <a:endParaRPr lang="en-US" sz="2300" b="1" kern="1200" dirty="0"/>
            </a:p>
          </p:txBody>
        </p:sp>
      </p:grpSp>
      <p:grpSp>
        <p:nvGrpSpPr>
          <p:cNvPr id="7" name="Group 6"/>
          <p:cNvGrpSpPr/>
          <p:nvPr/>
        </p:nvGrpSpPr>
        <p:grpSpPr>
          <a:xfrm>
            <a:off x="2572823" y="2223185"/>
            <a:ext cx="5600700" cy="678960"/>
            <a:chOff x="400050" y="807045"/>
            <a:chExt cx="5600700" cy="678960"/>
          </a:xfrm>
        </p:grpSpPr>
        <p:sp>
          <p:nvSpPr>
            <p:cNvPr id="14" name="Rounded Rectangle 13"/>
            <p:cNvSpPr/>
            <p:nvPr/>
          </p:nvSpPr>
          <p:spPr>
            <a:xfrm>
              <a:off x="400050" y="807045"/>
              <a:ext cx="5600700" cy="678960"/>
            </a:xfrm>
            <a:prstGeom prst="roundRect">
              <a:avLst/>
            </a:prstGeom>
          </p:spPr>
          <p:style>
            <a:lnRef idx="0">
              <a:schemeClr val="lt1">
                <a:hueOff val="0"/>
                <a:satOff val="0"/>
                <a:lumOff val="0"/>
                <a:alphaOff val="0"/>
              </a:schemeClr>
            </a:lnRef>
            <a:fillRef idx="3">
              <a:schemeClr val="accent3">
                <a:hueOff val="0"/>
                <a:satOff val="0"/>
                <a:lumOff val="0"/>
                <a:alphaOff val="0"/>
              </a:schemeClr>
            </a:fillRef>
            <a:effectRef idx="3">
              <a:schemeClr val="accent3">
                <a:hueOff val="0"/>
                <a:satOff val="0"/>
                <a:lumOff val="0"/>
                <a:alphaOff val="0"/>
              </a:schemeClr>
            </a:effectRef>
            <a:fontRef idx="minor">
              <a:schemeClr val="lt1"/>
            </a:fontRef>
          </p:style>
        </p:sp>
        <p:sp>
          <p:nvSpPr>
            <p:cNvPr id="15" name="Rounded Rectangle 6"/>
            <p:cNvSpPr/>
            <p:nvPr/>
          </p:nvSpPr>
          <p:spPr>
            <a:xfrm>
              <a:off x="433194" y="840189"/>
              <a:ext cx="5534412" cy="6126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11693" tIns="0" rIns="211693" bIns="0" numCol="1" spcCol="1270" anchor="ctr" anchorCtr="0">
              <a:noAutofit/>
            </a:bodyPr>
            <a:lstStyle/>
            <a:p>
              <a:pPr lvl="0" algn="l" defTabSz="1022350" rtl="0">
                <a:lnSpc>
                  <a:spcPct val="90000"/>
                </a:lnSpc>
                <a:spcBef>
                  <a:spcPct val="0"/>
                </a:spcBef>
                <a:spcAft>
                  <a:spcPct val="35000"/>
                </a:spcAft>
              </a:pPr>
              <a:r>
                <a:rPr lang="en-US" sz="2300" kern="1200" dirty="0"/>
                <a:t>School System Revenues/Expenditures</a:t>
              </a:r>
            </a:p>
          </p:txBody>
        </p:sp>
      </p:grpSp>
      <p:grpSp>
        <p:nvGrpSpPr>
          <p:cNvPr id="8" name="Group 7"/>
          <p:cNvGrpSpPr/>
          <p:nvPr/>
        </p:nvGrpSpPr>
        <p:grpSpPr>
          <a:xfrm>
            <a:off x="2172773" y="4294220"/>
            <a:ext cx="8001000" cy="1267875"/>
            <a:chOff x="0" y="2878080"/>
            <a:chExt cx="8001000" cy="1267875"/>
          </a:xfrm>
        </p:grpSpPr>
        <p:sp>
          <p:nvSpPr>
            <p:cNvPr id="12" name="Rectangle 11"/>
            <p:cNvSpPr/>
            <p:nvPr/>
          </p:nvSpPr>
          <p:spPr>
            <a:xfrm>
              <a:off x="0" y="2878080"/>
              <a:ext cx="8001000" cy="1267875"/>
            </a:xfrm>
            <a:prstGeom prst="rect">
              <a:avLst/>
            </a:prstGeom>
          </p:spPr>
          <p:style>
            <a:lnRef idx="1">
              <a:schemeClr val="accent3">
                <a:hueOff val="-1617565"/>
                <a:satOff val="41387"/>
                <a:lumOff val="1568"/>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0" y="2878080"/>
              <a:ext cx="8001000" cy="126787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20967" tIns="479044" rIns="620967" bIns="163576" numCol="1" spcCol="1270" anchor="t" anchorCtr="0">
              <a:noAutofit/>
            </a:bodyPr>
            <a:lstStyle/>
            <a:p>
              <a:pPr marL="228600" lvl="1" indent="-228600" defTabSz="1022350">
                <a:lnSpc>
                  <a:spcPct val="90000"/>
                </a:lnSpc>
                <a:spcBef>
                  <a:spcPct val="0"/>
                </a:spcBef>
                <a:spcAft>
                  <a:spcPct val="15000"/>
                </a:spcAft>
                <a:buChar char="••"/>
              </a:pPr>
              <a:r>
                <a:rPr lang="en-US" sz="2300" b="1" dirty="0">
                  <a:hlinkClick r:id="rId3"/>
                </a:rPr>
                <a:t>http://app3.doe.k12.ga.us/ows-bin/owa/qbe_reports.public_menu?p_fy=2000</a:t>
              </a:r>
              <a:r>
                <a:rPr lang="en-US" sz="2300" b="1" dirty="0"/>
                <a:t> </a:t>
              </a:r>
              <a:endParaRPr lang="en-US" sz="2300" b="1" kern="1200" dirty="0"/>
            </a:p>
          </p:txBody>
        </p:sp>
      </p:grpSp>
      <p:grpSp>
        <p:nvGrpSpPr>
          <p:cNvPr id="9" name="Group 8"/>
          <p:cNvGrpSpPr/>
          <p:nvPr/>
        </p:nvGrpSpPr>
        <p:grpSpPr>
          <a:xfrm>
            <a:off x="2572823" y="3954740"/>
            <a:ext cx="5600700" cy="678960"/>
            <a:chOff x="400050" y="2538600"/>
            <a:chExt cx="5600700" cy="678960"/>
          </a:xfrm>
        </p:grpSpPr>
        <p:sp>
          <p:nvSpPr>
            <p:cNvPr id="10" name="Rounded Rectangle 9"/>
            <p:cNvSpPr/>
            <p:nvPr/>
          </p:nvSpPr>
          <p:spPr>
            <a:xfrm>
              <a:off x="400050" y="2538600"/>
              <a:ext cx="5600700" cy="678960"/>
            </a:xfrm>
            <a:prstGeom prst="roundRect">
              <a:avLst/>
            </a:prstGeom>
          </p:spPr>
          <p:style>
            <a:lnRef idx="0">
              <a:schemeClr val="lt1">
                <a:hueOff val="0"/>
                <a:satOff val="0"/>
                <a:lumOff val="0"/>
                <a:alphaOff val="0"/>
              </a:schemeClr>
            </a:lnRef>
            <a:fillRef idx="3">
              <a:schemeClr val="accent3">
                <a:hueOff val="-1617565"/>
                <a:satOff val="41387"/>
                <a:lumOff val="1568"/>
                <a:alphaOff val="0"/>
              </a:schemeClr>
            </a:fillRef>
            <a:effectRef idx="3">
              <a:schemeClr val="accent3">
                <a:hueOff val="-1617565"/>
                <a:satOff val="41387"/>
                <a:lumOff val="1568"/>
                <a:alphaOff val="0"/>
              </a:schemeClr>
            </a:effectRef>
            <a:fontRef idx="minor">
              <a:schemeClr val="lt1"/>
            </a:fontRef>
          </p:style>
        </p:sp>
        <p:sp>
          <p:nvSpPr>
            <p:cNvPr id="11" name="Rounded Rectangle 10"/>
            <p:cNvSpPr/>
            <p:nvPr/>
          </p:nvSpPr>
          <p:spPr>
            <a:xfrm>
              <a:off x="433194" y="2571744"/>
              <a:ext cx="5534412" cy="6126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11693" tIns="0" rIns="211693" bIns="0" numCol="1" spcCol="1270" anchor="ctr" anchorCtr="0">
              <a:noAutofit/>
            </a:bodyPr>
            <a:lstStyle/>
            <a:p>
              <a:pPr lvl="0" algn="l" defTabSz="1022350" rtl="0">
                <a:lnSpc>
                  <a:spcPct val="90000"/>
                </a:lnSpc>
                <a:spcBef>
                  <a:spcPct val="0"/>
                </a:spcBef>
                <a:spcAft>
                  <a:spcPct val="35000"/>
                </a:spcAft>
              </a:pPr>
              <a:r>
                <a:rPr lang="en-US" sz="2300" kern="1200" dirty="0"/>
                <a:t>QBE Reports</a:t>
              </a:r>
            </a:p>
          </p:txBody>
        </p:sp>
      </p:grpSp>
    </p:spTree>
    <p:extLst>
      <p:ext uri="{BB962C8B-B14F-4D97-AF65-F5344CB8AC3E}">
        <p14:creationId xmlns:p14="http://schemas.microsoft.com/office/powerpoint/2010/main" val="3474078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761" y="1645920"/>
            <a:ext cx="11811000" cy="5013960"/>
          </a:xfrm>
          <a:solidFill>
            <a:schemeClr val="accent1">
              <a:lumMod val="50000"/>
            </a:schemeClr>
          </a:solidFill>
        </p:spPr>
        <p:txBody>
          <a:bodyPr anchor="ctr">
            <a:normAutofit/>
          </a:bodyPr>
          <a:lstStyle/>
          <a:p>
            <a:pPr marL="45720" indent="0" algn="ctr">
              <a:buClr>
                <a:srgbClr val="FFCC66"/>
              </a:buClr>
              <a:buNone/>
            </a:pPr>
            <a:r>
              <a:rPr lang="en-US" sz="17200" dirty="0">
                <a:solidFill>
                  <a:schemeClr val="bg1"/>
                </a:solidFill>
                <a:latin typeface="DFKai-SB" panose="03000509000000000000" pitchFamily="65" charset="-120"/>
                <a:ea typeface="DFKai-SB" panose="03000509000000000000" pitchFamily="65" charset="-120"/>
              </a:rPr>
              <a:t>?</a:t>
            </a:r>
          </a:p>
        </p:txBody>
      </p:sp>
      <p:sp>
        <p:nvSpPr>
          <p:cNvPr id="4" name="Title 3"/>
          <p:cNvSpPr>
            <a:spLocks noGrp="1"/>
          </p:cNvSpPr>
          <p:nvPr>
            <p:ph type="title"/>
          </p:nvPr>
        </p:nvSpPr>
        <p:spPr>
          <a:xfrm>
            <a:off x="207761" y="121920"/>
            <a:ext cx="11811000" cy="1402080"/>
          </a:xfrm>
          <a:solidFill>
            <a:srgbClr val="132B51"/>
          </a:solidFill>
        </p:spPr>
        <p:txBody>
          <a:bodyPr/>
          <a:lstStyle/>
          <a:p>
            <a:r>
              <a:rPr lang="en-US" cap="none" dirty="0">
                <a:latin typeface="Lucida Sans" panose="020B0602030504020204" pitchFamily="34" charset="0"/>
              </a:rPr>
              <a:t>Questions</a:t>
            </a:r>
          </a:p>
        </p:txBody>
      </p:sp>
    </p:spTree>
    <p:extLst>
      <p:ext uri="{BB962C8B-B14F-4D97-AF65-F5344CB8AC3E}">
        <p14:creationId xmlns:p14="http://schemas.microsoft.com/office/powerpoint/2010/main" val="2576734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502920" indent="-457200">
              <a:buClr>
                <a:srgbClr val="FFCC66"/>
              </a:buClr>
              <a:buFont typeface="+mj-lt"/>
              <a:buAutoNum type="arabicPeriod"/>
              <a:defRPr/>
            </a:pPr>
            <a:r>
              <a:rPr lang="en-US" sz="3200" dirty="0">
                <a:solidFill>
                  <a:schemeClr val="bg1"/>
                </a:solidFill>
                <a:latin typeface="Lucida Sans" panose="020B0602030504020204" pitchFamily="34" charset="0"/>
              </a:rPr>
              <a:t>State </a:t>
            </a:r>
          </a:p>
          <a:p>
            <a:pPr marL="502920" indent="-457200">
              <a:buClr>
                <a:srgbClr val="FFCC66"/>
              </a:buClr>
              <a:buFont typeface="+mj-lt"/>
              <a:buAutoNum type="arabicPeriod"/>
              <a:defRPr/>
            </a:pPr>
            <a:r>
              <a:rPr lang="en-US" sz="3200" dirty="0">
                <a:solidFill>
                  <a:schemeClr val="bg1"/>
                </a:solidFill>
                <a:latin typeface="Lucida Sans" panose="020B0602030504020204" pitchFamily="34" charset="0"/>
              </a:rPr>
              <a:t>SCSC Supplemental Funding</a:t>
            </a:r>
          </a:p>
          <a:p>
            <a:pPr marL="502920" indent="-457200">
              <a:buClr>
                <a:srgbClr val="FFCC66"/>
              </a:buClr>
              <a:buFont typeface="+mj-lt"/>
              <a:buAutoNum type="arabicPeriod"/>
              <a:defRPr/>
            </a:pPr>
            <a:r>
              <a:rPr lang="en-US" sz="3200" dirty="0">
                <a:solidFill>
                  <a:schemeClr val="bg1"/>
                </a:solidFill>
                <a:latin typeface="Lucida Sans" panose="020B0602030504020204" pitchFamily="34" charset="0"/>
              </a:rPr>
              <a:t>Federal</a:t>
            </a:r>
          </a:p>
          <a:p>
            <a:pPr marL="45720" indent="0">
              <a:buClr>
                <a:srgbClr val="FFCC66"/>
              </a:buClr>
              <a:buNone/>
              <a:defRPr/>
            </a:pPr>
            <a:endParaRPr lang="en-US" dirty="0">
              <a:solidFill>
                <a:schemeClr val="bg1"/>
              </a:solidFill>
              <a:latin typeface="Lucida Sans" panose="020B0602030504020204" pitchFamily="34" charset="0"/>
            </a:endParaRP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dirty="0"/>
              <a:t>3 types of funding</a:t>
            </a:r>
            <a:endParaRPr lang="en-US" cap="none" dirty="0">
              <a:latin typeface="Lucida Sans" panose="020B0602030504020204" pitchFamily="34" charset="0"/>
            </a:endParaRPr>
          </a:p>
        </p:txBody>
      </p:sp>
    </p:spTree>
    <p:extLst>
      <p:ext uri="{BB962C8B-B14F-4D97-AF65-F5344CB8AC3E}">
        <p14:creationId xmlns:p14="http://schemas.microsoft.com/office/powerpoint/2010/main" val="4113911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buClr>
                <a:srgbClr val="FFCC66"/>
              </a:buClr>
              <a:defRPr/>
            </a:pPr>
            <a:r>
              <a:rPr lang="en-US" sz="2800" dirty="0">
                <a:solidFill>
                  <a:schemeClr val="bg1"/>
                </a:solidFill>
                <a:latin typeface="Lucida Sans" panose="020B0602030504020204" pitchFamily="34" charset="0"/>
              </a:rPr>
              <a:t>The Quality Basic Education Act was enacted into law by the 1985 session of the Georgia General Assembly.</a:t>
            </a:r>
          </a:p>
          <a:p>
            <a:pPr>
              <a:buClr>
                <a:srgbClr val="FFCC66"/>
              </a:buClr>
              <a:defRPr/>
            </a:pPr>
            <a:r>
              <a:rPr lang="en-US" sz="2800" dirty="0">
                <a:solidFill>
                  <a:schemeClr val="bg1"/>
                </a:solidFill>
                <a:latin typeface="Lucida Sans" panose="020B0602030504020204" pitchFamily="34" charset="0"/>
              </a:rPr>
              <a:t>The Act set out the provisions for educational funding for grades Kindergarten through twelve.</a:t>
            </a:r>
          </a:p>
          <a:p>
            <a:pPr>
              <a:buClr>
                <a:srgbClr val="FFCC66"/>
              </a:buClr>
              <a:defRPr/>
            </a:pPr>
            <a:r>
              <a:rPr lang="en-US" sz="2800" dirty="0">
                <a:solidFill>
                  <a:schemeClr val="bg1"/>
                </a:solidFill>
                <a:latin typeface="Lucida Sans" panose="020B0602030504020204" pitchFamily="34" charset="0"/>
              </a:rPr>
              <a:t>Pre-K is not funded through QBE.</a:t>
            </a: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dirty="0"/>
              <a:t>State/QBE</a:t>
            </a:r>
            <a:endParaRPr lang="en-US" cap="none" dirty="0">
              <a:latin typeface="Lucida Sans" panose="020B0602030504020204" pitchFamily="34" charset="0"/>
            </a:endParaRPr>
          </a:p>
        </p:txBody>
      </p:sp>
    </p:spTree>
    <p:extLst>
      <p:ext uri="{BB962C8B-B14F-4D97-AF65-F5344CB8AC3E}">
        <p14:creationId xmlns:p14="http://schemas.microsoft.com/office/powerpoint/2010/main" val="971787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 y="1645920"/>
            <a:ext cx="11734800" cy="5044440"/>
          </a:xfrm>
          <a:solidFill>
            <a:schemeClr val="accent1">
              <a:lumMod val="50000"/>
            </a:schemeClr>
          </a:solidFill>
        </p:spPr>
        <p:txBody>
          <a:bodyPr>
            <a:normAutofit/>
          </a:bodyPr>
          <a:lstStyle/>
          <a:p>
            <a:pPr>
              <a:buClr>
                <a:srgbClr val="FFCC66"/>
              </a:buClr>
              <a:defRPr/>
            </a:pPr>
            <a:r>
              <a:rPr lang="en-US" sz="3600" dirty="0">
                <a:solidFill>
                  <a:schemeClr val="bg1"/>
                </a:solidFill>
                <a:latin typeface="Lucida Sans" panose="020B0602030504020204" pitchFamily="34" charset="0"/>
              </a:rPr>
              <a:t>QBE is divided up into two parts</a:t>
            </a:r>
          </a:p>
          <a:p>
            <a:pPr marL="548640" lvl="2" indent="-228600">
              <a:buClr>
                <a:srgbClr val="FFCC66"/>
              </a:buClr>
              <a:buFont typeface="Wingdings 2" pitchFamily="18" charset="2"/>
              <a:buChar char=""/>
              <a:defRPr/>
            </a:pPr>
            <a:r>
              <a:rPr lang="en-US" sz="2400" spc="150" dirty="0">
                <a:solidFill>
                  <a:schemeClr val="bg1"/>
                </a:solidFill>
                <a:latin typeface="Lucida Sans" panose="020B0602030504020204" pitchFamily="34" charset="0"/>
              </a:rPr>
              <a:t>Amounts based on the number and types of students (Grade specific, Special Education, …)</a:t>
            </a:r>
          </a:p>
          <a:p>
            <a:pPr marL="548640" lvl="2" indent="-228600">
              <a:buClr>
                <a:srgbClr val="FFCC66"/>
              </a:buClr>
              <a:buFont typeface="Wingdings 2" pitchFamily="18" charset="2"/>
              <a:buChar char=""/>
              <a:defRPr/>
            </a:pPr>
            <a:r>
              <a:rPr lang="en-US" sz="2400" spc="150" dirty="0">
                <a:solidFill>
                  <a:schemeClr val="bg1"/>
                </a:solidFill>
                <a:latin typeface="Lucida Sans" panose="020B0602030504020204" pitchFamily="34" charset="0"/>
              </a:rPr>
              <a:t>Training and Experience (T&amp;E) of Staff</a:t>
            </a:r>
          </a:p>
        </p:txBody>
      </p:sp>
      <p:sp>
        <p:nvSpPr>
          <p:cNvPr id="3" name="Title 2"/>
          <p:cNvSpPr>
            <a:spLocks noGrp="1"/>
          </p:cNvSpPr>
          <p:nvPr>
            <p:ph type="title"/>
          </p:nvPr>
        </p:nvSpPr>
        <p:spPr>
          <a:xfrm>
            <a:off x="198120" y="106680"/>
            <a:ext cx="11734800" cy="1402080"/>
          </a:xfrm>
          <a:solidFill>
            <a:srgbClr val="132B51"/>
          </a:solidFill>
        </p:spPr>
        <p:txBody>
          <a:bodyPr/>
          <a:lstStyle/>
          <a:p>
            <a:r>
              <a:rPr lang="en-US" cap="none" dirty="0">
                <a:latin typeface="Lucida Sans" panose="020B0602030504020204" pitchFamily="34" charset="0"/>
              </a:rPr>
              <a:t>QBE</a:t>
            </a:r>
          </a:p>
        </p:txBody>
      </p:sp>
    </p:spTree>
    <p:extLst>
      <p:ext uri="{BB962C8B-B14F-4D97-AF65-F5344CB8AC3E}">
        <p14:creationId xmlns:p14="http://schemas.microsoft.com/office/powerpoint/2010/main" val="4166306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buClr>
                <a:srgbClr val="FFCC66"/>
              </a:buClr>
              <a:defRPr/>
            </a:pPr>
            <a:r>
              <a:rPr lang="en-US" sz="2800" dirty="0">
                <a:solidFill>
                  <a:schemeClr val="bg1"/>
                </a:solidFill>
                <a:latin typeface="Lucida Sans" panose="020B0602030504020204" pitchFamily="34" charset="0"/>
              </a:rPr>
              <a:t>Georgia utilizes a state funding formula that is based on the full-time equivalent (FTE) student counts in nineteen instructional programs.</a:t>
            </a:r>
          </a:p>
          <a:p>
            <a:pPr>
              <a:buClr>
                <a:srgbClr val="FFCC66"/>
              </a:buClr>
              <a:defRPr/>
            </a:pPr>
            <a:r>
              <a:rPr lang="en-US" sz="2800" dirty="0">
                <a:solidFill>
                  <a:schemeClr val="bg1"/>
                </a:solidFill>
                <a:latin typeface="Lucida Sans" panose="020B0602030504020204" pitchFamily="34" charset="0"/>
              </a:rPr>
              <a:t>Cost components are identified for each program.</a:t>
            </a:r>
          </a:p>
          <a:p>
            <a:pPr>
              <a:buClr>
                <a:srgbClr val="FFCC66"/>
              </a:buClr>
              <a:defRPr/>
            </a:pPr>
            <a:r>
              <a:rPr lang="en-US" sz="2800" dirty="0">
                <a:solidFill>
                  <a:schemeClr val="bg1"/>
                </a:solidFill>
                <a:latin typeface="Lucida Sans" panose="020B0602030504020204" pitchFamily="34" charset="0"/>
              </a:rPr>
              <a:t>Programs are weighted to reflect estimated costs associated with each program.</a:t>
            </a: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dirty="0"/>
              <a:t>State/QBE (cont’d)</a:t>
            </a:r>
            <a:endParaRPr lang="en-US" cap="none" dirty="0">
              <a:latin typeface="Lucida Sans" panose="020B0602030504020204" pitchFamily="34" charset="0"/>
            </a:endParaRPr>
          </a:p>
        </p:txBody>
      </p:sp>
    </p:spTree>
    <p:extLst>
      <p:ext uri="{BB962C8B-B14F-4D97-AF65-F5344CB8AC3E}">
        <p14:creationId xmlns:p14="http://schemas.microsoft.com/office/powerpoint/2010/main" val="3953194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761" y="1645920"/>
            <a:ext cx="11811000" cy="5013960"/>
          </a:xfrm>
          <a:solidFill>
            <a:schemeClr val="accent1">
              <a:lumMod val="50000"/>
            </a:schemeClr>
          </a:solidFill>
        </p:spPr>
        <p:txBody>
          <a:bodyPr/>
          <a:lstStyle/>
          <a:p>
            <a:pPr>
              <a:buClr>
                <a:srgbClr val="FFCC66"/>
              </a:buClr>
              <a:defRPr/>
            </a:pPr>
            <a:r>
              <a:rPr lang="en-US" dirty="0">
                <a:solidFill>
                  <a:schemeClr val="bg1"/>
                </a:solidFill>
                <a:latin typeface="Lucida Sans" panose="020B0602030504020204" pitchFamily="34" charset="0"/>
              </a:rPr>
              <a:t>Student Counts are submitted by each school district twice a year</a:t>
            </a:r>
          </a:p>
          <a:p>
            <a:pPr lvl="1">
              <a:defRPr/>
            </a:pPr>
            <a:r>
              <a:rPr lang="en-US" dirty="0">
                <a:solidFill>
                  <a:schemeClr val="bg1"/>
                </a:solidFill>
              </a:rPr>
              <a:t>October</a:t>
            </a:r>
          </a:p>
          <a:p>
            <a:pPr lvl="1">
              <a:defRPr/>
            </a:pPr>
            <a:r>
              <a:rPr lang="en-US" dirty="0">
                <a:solidFill>
                  <a:schemeClr val="bg1"/>
                </a:solidFill>
              </a:rPr>
              <a:t>March</a:t>
            </a:r>
          </a:p>
          <a:p>
            <a:pPr>
              <a:buClr>
                <a:srgbClr val="FFCC66"/>
              </a:buClr>
              <a:defRPr/>
            </a:pPr>
            <a:r>
              <a:rPr lang="en-US" dirty="0">
                <a:solidFill>
                  <a:schemeClr val="bg1"/>
                </a:solidFill>
                <a:latin typeface="Lucida Sans" panose="020B0602030504020204" pitchFamily="34" charset="0"/>
              </a:rPr>
              <a:t>Based on the collected FTE counts, a formula is used to calculate the amount of funding(3 Count)</a:t>
            </a:r>
          </a:p>
          <a:p>
            <a:pPr>
              <a:buClr>
                <a:srgbClr val="FFCC66"/>
              </a:buClr>
              <a:defRPr/>
            </a:pPr>
            <a:r>
              <a:rPr lang="en-US" dirty="0">
                <a:solidFill>
                  <a:schemeClr val="bg1"/>
                </a:solidFill>
                <a:latin typeface="Lucida Sans" panose="020B0602030504020204" pitchFamily="34" charset="0"/>
              </a:rPr>
              <a:t>The FTE count records the actual classes the students are attending for six segments of the school day.</a:t>
            </a:r>
          </a:p>
          <a:p>
            <a:pPr>
              <a:buClr>
                <a:srgbClr val="FFCC66"/>
              </a:buClr>
              <a:defRPr/>
            </a:pPr>
            <a:r>
              <a:rPr lang="en-US" dirty="0">
                <a:solidFill>
                  <a:schemeClr val="bg1"/>
                </a:solidFill>
                <a:latin typeface="Lucida Sans" panose="020B0602030504020204" pitchFamily="34" charset="0"/>
              </a:rPr>
              <a:t>FTEs are then multiplied by the QBE funding amount for each QBE program</a:t>
            </a:r>
          </a:p>
          <a:p>
            <a:pPr>
              <a:buClr>
                <a:srgbClr val="FFCC66"/>
              </a:buClr>
              <a:defRPr/>
            </a:pPr>
            <a:r>
              <a:rPr lang="en-US" dirty="0">
                <a:solidFill>
                  <a:schemeClr val="bg1"/>
                </a:solidFill>
                <a:latin typeface="Lucida Sans" panose="020B0602030504020204" pitchFamily="34" charset="0"/>
              </a:rPr>
              <a:t>This will yield the amount of QBE funds earned for students</a:t>
            </a:r>
          </a:p>
          <a:p>
            <a:pPr>
              <a:buClr>
                <a:srgbClr val="FFCC66"/>
              </a:buClr>
              <a:defRPr/>
            </a:pPr>
            <a:r>
              <a:rPr lang="en-US" dirty="0">
                <a:solidFill>
                  <a:schemeClr val="bg1"/>
                </a:solidFill>
                <a:latin typeface="Lucida Sans" panose="020B0602030504020204" pitchFamily="34" charset="0"/>
              </a:rPr>
              <a:t>Training and Experience is calculated separately and added to the student portion </a:t>
            </a:r>
          </a:p>
          <a:p>
            <a:pPr>
              <a:buClr>
                <a:srgbClr val="FFCC66"/>
              </a:buClr>
              <a:defRPr/>
            </a:pPr>
            <a:endParaRPr lang="en-US" dirty="0">
              <a:solidFill>
                <a:schemeClr val="bg1"/>
              </a:solidFill>
              <a:latin typeface="Lucida Sans" panose="020B0602030504020204" pitchFamily="34" charset="0"/>
            </a:endParaRPr>
          </a:p>
          <a:p>
            <a:pPr>
              <a:buClr>
                <a:srgbClr val="FFCC66"/>
              </a:buClr>
              <a:defRPr/>
            </a:pPr>
            <a:endParaRPr lang="en-US" dirty="0">
              <a:solidFill>
                <a:schemeClr val="bg1"/>
              </a:solidFill>
              <a:latin typeface="Lucida Sans" panose="020B0602030504020204" pitchFamily="34" charset="0"/>
            </a:endParaRPr>
          </a:p>
        </p:txBody>
      </p:sp>
      <p:sp>
        <p:nvSpPr>
          <p:cNvPr id="4" name="Title 3"/>
          <p:cNvSpPr>
            <a:spLocks noGrp="1"/>
          </p:cNvSpPr>
          <p:nvPr>
            <p:ph type="title"/>
          </p:nvPr>
        </p:nvSpPr>
        <p:spPr>
          <a:xfrm>
            <a:off x="207761" y="91440"/>
            <a:ext cx="11811000" cy="1402080"/>
          </a:xfrm>
          <a:solidFill>
            <a:srgbClr val="132B51"/>
          </a:solidFill>
        </p:spPr>
        <p:txBody>
          <a:bodyPr/>
          <a:lstStyle/>
          <a:p>
            <a:r>
              <a:rPr lang="en-US" dirty="0">
                <a:latin typeface="Helvetica" panose="020B0604020202020204" pitchFamily="34" charset="0"/>
              </a:rPr>
              <a:t>QBE</a:t>
            </a:r>
            <a:endParaRPr lang="en-US" cap="none" dirty="0">
              <a:latin typeface="Lucida Sans" panose="020B0602030504020204" pitchFamily="34" charset="0"/>
            </a:endParaRPr>
          </a:p>
        </p:txBody>
      </p:sp>
    </p:spTree>
    <p:extLst>
      <p:ext uri="{BB962C8B-B14F-4D97-AF65-F5344CB8AC3E}">
        <p14:creationId xmlns:p14="http://schemas.microsoft.com/office/powerpoint/2010/main" val="2914622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Clr>
                <a:srgbClr val="FFCC66"/>
              </a:buClr>
              <a:buNone/>
              <a:defRPr/>
            </a:pPr>
            <a:endParaRPr lang="en-US" dirty="0">
              <a:solidFill>
                <a:schemeClr val="bg1"/>
              </a:solidFill>
              <a:latin typeface="Lucida Sans" panose="020B0602030504020204" pitchFamily="34" charset="0"/>
            </a:endParaRP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dirty="0">
                <a:latin typeface="Helvetica" panose="020B0604020202020204" pitchFamily="34" charset="0"/>
              </a:rPr>
              <a:t> </a:t>
            </a:r>
            <a:endParaRPr lang="en-US" cap="none" dirty="0">
              <a:latin typeface="Lucida Sans" panose="020B0602030504020204" pitchFamily="34" charset="0"/>
            </a:endParaRPr>
          </a:p>
        </p:txBody>
      </p:sp>
      <p:sp>
        <p:nvSpPr>
          <p:cNvPr id="6" name="Rectangle 5"/>
          <p:cNvSpPr/>
          <p:nvPr/>
        </p:nvSpPr>
        <p:spPr>
          <a:xfrm>
            <a:off x="2992053" y="3338000"/>
            <a:ext cx="6242415" cy="584775"/>
          </a:xfrm>
          <a:prstGeom prst="rect">
            <a:avLst/>
          </a:prstGeom>
        </p:spPr>
        <p:txBody>
          <a:bodyPr wrap="none">
            <a:spAutoFit/>
          </a:bodyPr>
          <a:lstStyle/>
          <a:p>
            <a:r>
              <a:rPr lang="en-US" sz="3200" dirty="0">
                <a:solidFill>
                  <a:schemeClr val="bg1"/>
                </a:solidFill>
              </a:rPr>
              <a:t>Components of the QBE Formula</a:t>
            </a:r>
          </a:p>
        </p:txBody>
      </p:sp>
      <p:sp>
        <p:nvSpPr>
          <p:cNvPr id="7" name="Rectangle 6"/>
          <p:cNvSpPr/>
          <p:nvPr/>
        </p:nvSpPr>
        <p:spPr>
          <a:xfrm>
            <a:off x="2780338" y="3034039"/>
            <a:ext cx="6665843" cy="1192696"/>
          </a:xfrm>
          <a:prstGeom prst="rect">
            <a:avLst/>
          </a:prstGeom>
          <a:noFill/>
          <a:ln>
            <a:solidFill>
              <a:schemeClr val="bg1"/>
            </a:solidFill>
          </a:ln>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23330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
        <p:nvSpPr>
          <p:cNvPr id="4" name="Content Placeholder 2"/>
          <p:cNvSpPr txBox="1">
            <a:spLocks/>
          </p:cNvSpPr>
          <p:nvPr/>
        </p:nvSpPr>
        <p:spPr>
          <a:xfrm>
            <a:off x="207761" y="1645920"/>
            <a:ext cx="11811000" cy="5013960"/>
          </a:xfrm>
          <a:prstGeom prst="rect">
            <a:avLst/>
          </a:prstGeom>
          <a:solidFill>
            <a:schemeClr val="accent1">
              <a:lumMod val="50000"/>
            </a:schemeClr>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Clr>
                <a:srgbClr val="FFCC66"/>
              </a:buClr>
              <a:buNone/>
              <a:defRPr/>
            </a:pPr>
            <a:endParaRPr lang="en-US" dirty="0">
              <a:solidFill>
                <a:schemeClr val="bg1"/>
              </a:solidFill>
              <a:latin typeface="Lucida Sans" panose="020B0602030504020204" pitchFamily="34" charset="0"/>
            </a:endParaRPr>
          </a:p>
        </p:txBody>
      </p:sp>
      <p:sp>
        <p:nvSpPr>
          <p:cNvPr id="5" name="Title 3"/>
          <p:cNvSpPr txBox="1">
            <a:spLocks/>
          </p:cNvSpPr>
          <p:nvPr/>
        </p:nvSpPr>
        <p:spPr>
          <a:xfrm>
            <a:off x="207761" y="121920"/>
            <a:ext cx="11811000" cy="1402080"/>
          </a:xfrm>
          <a:prstGeom prst="rect">
            <a:avLst/>
          </a:prstGeom>
          <a:solidFill>
            <a:srgbClr val="132B51"/>
          </a:solidFill>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dirty="0"/>
              <a:t>Direct Instructional Costs</a:t>
            </a:r>
            <a:endParaRPr lang="en-US" cap="none" dirty="0">
              <a:latin typeface="Lucida Sans" panose="020B0602030504020204" pitchFamily="34" charset="0"/>
            </a:endParaRPr>
          </a:p>
        </p:txBody>
      </p:sp>
      <p:grpSp>
        <p:nvGrpSpPr>
          <p:cNvPr id="6" name="Group 5"/>
          <p:cNvGrpSpPr/>
          <p:nvPr/>
        </p:nvGrpSpPr>
        <p:grpSpPr>
          <a:xfrm>
            <a:off x="1982204" y="2253630"/>
            <a:ext cx="3917900" cy="2350740"/>
            <a:chOff x="1004" y="1087611"/>
            <a:chExt cx="3917900" cy="2350740"/>
          </a:xfrm>
        </p:grpSpPr>
        <p:sp>
          <p:nvSpPr>
            <p:cNvPr id="10" name="Rectangle 9"/>
            <p:cNvSpPr/>
            <p:nvPr/>
          </p:nvSpPr>
          <p:spPr>
            <a:xfrm>
              <a:off x="1004" y="1087611"/>
              <a:ext cx="3917900" cy="2350740"/>
            </a:xfrm>
            <a:prstGeom prst="rect">
              <a:avLst/>
            </a:prstGeom>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11" name="Rectangle 10"/>
            <p:cNvSpPr/>
            <p:nvPr/>
          </p:nvSpPr>
          <p:spPr>
            <a:xfrm>
              <a:off x="1004" y="1087611"/>
              <a:ext cx="3917900" cy="23507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en-US" sz="2000" kern="1200" dirty="0"/>
                <a:t>Include salaries and benefits for Teachers, paraprofessionals (Kindergarten only), Subject Specialists (Art, Music, Physical Education, Foreign Language), Counselors, Technology Specialists.</a:t>
              </a:r>
            </a:p>
          </p:txBody>
        </p:sp>
      </p:grpSp>
      <p:grpSp>
        <p:nvGrpSpPr>
          <p:cNvPr id="7" name="Group 6"/>
          <p:cNvGrpSpPr/>
          <p:nvPr/>
        </p:nvGrpSpPr>
        <p:grpSpPr>
          <a:xfrm>
            <a:off x="6291895" y="2253630"/>
            <a:ext cx="3917900" cy="2350740"/>
            <a:chOff x="4310695" y="1087611"/>
            <a:chExt cx="3917900" cy="2350740"/>
          </a:xfrm>
        </p:grpSpPr>
        <p:sp>
          <p:nvSpPr>
            <p:cNvPr id="8" name="Rectangle 7"/>
            <p:cNvSpPr/>
            <p:nvPr/>
          </p:nvSpPr>
          <p:spPr>
            <a:xfrm>
              <a:off x="4310695" y="1087611"/>
              <a:ext cx="3917900" cy="2350740"/>
            </a:xfrm>
            <a:prstGeom prst="rect">
              <a:avLst/>
            </a:prstGeom>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sp>
        <p:sp>
          <p:nvSpPr>
            <p:cNvPr id="9" name="Rectangle 8"/>
            <p:cNvSpPr/>
            <p:nvPr/>
          </p:nvSpPr>
          <p:spPr>
            <a:xfrm>
              <a:off x="4310695" y="1087611"/>
              <a:ext cx="3917900" cy="23507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en-US" sz="2200" kern="1200" dirty="0"/>
                <a:t>Consumable Materials, Textbooks, Travel, and Equipment Replacement.</a:t>
              </a:r>
            </a:p>
          </p:txBody>
        </p:sp>
      </p:grpSp>
    </p:spTree>
    <p:extLst>
      <p:ext uri="{BB962C8B-B14F-4D97-AF65-F5344CB8AC3E}">
        <p14:creationId xmlns:p14="http://schemas.microsoft.com/office/powerpoint/2010/main" val="2957515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es training presentatio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spDef>
      <a:spPr>
        <a:ln>
          <a:noFill/>
        </a:ln>
      </a:spPr>
      <a:bodyPr rtlCol="0" anchor="ctr"/>
      <a:lstStyle>
        <a:defPPr algn="ctr">
          <a:defRPr dirty="0"/>
        </a:defPPr>
      </a:lstStyle>
      <a:style>
        <a:lnRef idx="3">
          <a:schemeClr val="lt1"/>
        </a:lnRef>
        <a:fillRef idx="1">
          <a:schemeClr val="accent3"/>
        </a:fillRef>
        <a:effectRef idx="1">
          <a:schemeClr val="accent3"/>
        </a:effectRef>
        <a:fontRef idx="minor">
          <a:schemeClr val="lt1"/>
        </a:fontRef>
      </a:style>
    </a:spDef>
    <a:lnDef>
      <a:spPr/>
      <a:bodyPr/>
      <a:lstStyle/>
      <a:style>
        <a:lnRef idx="1">
          <a:schemeClr val="accent3"/>
        </a:lnRef>
        <a:fillRef idx="0">
          <a:schemeClr val="accent3"/>
        </a:fillRef>
        <a:effectRef idx="0">
          <a:schemeClr val="accent3"/>
        </a:effectRef>
        <a:fontRef idx="minor">
          <a:schemeClr val="tx1"/>
        </a:fontRef>
      </a:style>
    </a:lnDef>
    <a:txDef>
      <a:spPr>
        <a:noFill/>
        <a:ln>
          <a:solidFill>
            <a:schemeClr val="accent4"/>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Sales training presentation" id="{B6AD0E1B-010F-4040-BECC-338DC7180AF6}" vid="{9250DCDA-9F4A-4BAF-B302-6C51082CF123}"/>
    </a:ext>
  </a:extLst>
</a:theme>
</file>

<file path=ppt/theme/theme2.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155A9033CC6774CA9CA0EAE3B876A41" ma:contentTypeVersion="1" ma:contentTypeDescription="Create a new document." ma:contentTypeScope="" ma:versionID="193eefcba2616c00a32fba1e22959aa8">
  <xsd:schema xmlns:xsd="http://www.w3.org/2001/XMLSchema" xmlns:xs="http://www.w3.org/2001/XMLSchema" xmlns:p="http://schemas.microsoft.com/office/2006/metadata/properties" xmlns:ns3="27be5a85-c1b7-4887-a23d-05cc4f32f524" targetNamespace="http://schemas.microsoft.com/office/2006/metadata/properties" ma:root="true" ma:fieldsID="5eca6c678e5efd119a9e67a7de633887" ns3:_="">
    <xsd:import namespace="27be5a85-c1b7-4887-a23d-05cc4f32f524"/>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be5a85-c1b7-4887-a23d-05cc4f32f52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14FA5E9-8C92-4F4D-8AFA-B0209C3B629B}">
  <ds:schemaRefs>
    <ds:schemaRef ds:uri="http://schemas.microsoft.com/office/infopath/2007/PartnerControls"/>
    <ds:schemaRef ds:uri="http://www.w3.org/XML/1998/namespace"/>
    <ds:schemaRef ds:uri="http://schemas.microsoft.com/office/2006/documentManagement/types"/>
    <ds:schemaRef ds:uri="http://schemas.microsoft.com/office/2006/metadata/properties"/>
    <ds:schemaRef ds:uri="http://schemas.openxmlformats.org/package/2006/metadata/core-properties"/>
    <ds:schemaRef ds:uri="27be5a85-c1b7-4887-a23d-05cc4f32f524"/>
    <ds:schemaRef ds:uri="http://purl.org/dc/dcmitype/"/>
    <ds:schemaRef ds:uri="http://purl.org/dc/terms/"/>
    <ds:schemaRef ds:uri="http://purl.org/dc/elements/1.1/"/>
  </ds:schemaRefs>
</ds:datastoreItem>
</file>

<file path=customXml/itemProps2.xml><?xml version="1.0" encoding="utf-8"?>
<ds:datastoreItem xmlns:ds="http://schemas.openxmlformats.org/officeDocument/2006/customXml" ds:itemID="{5CACBA25-3598-4884-AA1E-C59064CEFC87}">
  <ds:schemaRefs>
    <ds:schemaRef ds:uri="http://schemas.microsoft.com/sharepoint/v3/contenttype/forms"/>
  </ds:schemaRefs>
</ds:datastoreItem>
</file>

<file path=customXml/itemProps3.xml><?xml version="1.0" encoding="utf-8"?>
<ds:datastoreItem xmlns:ds="http://schemas.openxmlformats.org/officeDocument/2006/customXml" ds:itemID="{CC3AB8BD-066F-4BDD-B820-405CC0798D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be5a85-c1b7-4887-a23d-05cc4f32f5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Business sales training presentation</Template>
  <TotalTime>0</TotalTime>
  <Words>1091</Words>
  <Application>Microsoft Office PowerPoint</Application>
  <PresentationFormat>Widescreen</PresentationFormat>
  <Paragraphs>119</Paragraphs>
  <Slides>26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DFKai-SB</vt:lpstr>
      <vt:lpstr>Helvetica</vt:lpstr>
      <vt:lpstr>Lucida Sans</vt:lpstr>
      <vt:lpstr>Wingdings</vt:lpstr>
      <vt:lpstr>Wingdings 2</vt:lpstr>
      <vt:lpstr>Sales training presentation</vt:lpstr>
      <vt:lpstr> Understanding How Your School is Funded  </vt:lpstr>
      <vt:lpstr>PowerPoint Presentation</vt:lpstr>
      <vt:lpstr>PowerPoint Presentation</vt:lpstr>
      <vt:lpstr>PowerPoint Presentation</vt:lpstr>
      <vt:lpstr>QBE</vt:lpstr>
      <vt:lpstr>PowerPoint Presentation</vt:lpstr>
      <vt:lpstr>QBE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Commission Fee</vt:lpstr>
      <vt:lpstr>PowerPoint Presentation</vt:lpstr>
      <vt:lpstr>PowerPoint Presentation</vt:lpstr>
      <vt:lpstr>PowerPoint Presentation</vt:lpstr>
      <vt:lpstr>Financial Review Web Site</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2013-08-06T15:20:11Z</dcterms:created>
  <dcterms:modified xsi:type="dcterms:W3CDTF">2020-02-17T17:01:07Z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TC034605589991</vt:lpwstr>
  </property>
  <property fmtid="{D5CDD505-2E9C-101B-9397-08002B2CF9AE}" pid="3" name="ContentTypeId">
    <vt:lpwstr>0x0101002155A9033CC6774CA9CA0EAE3B876A41</vt:lpwstr>
  </property>
</Properties>
</file>