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7"/>
  </p:notesMasterIdLst>
  <p:sldIdLst>
    <p:sldId id="258" r:id="rId5"/>
    <p:sldId id="263" r:id="rId6"/>
    <p:sldId id="351" r:id="rId7"/>
    <p:sldId id="350" r:id="rId8"/>
    <p:sldId id="354" r:id="rId9"/>
    <p:sldId id="288" r:id="rId10"/>
    <p:sldId id="353" r:id="rId11"/>
    <p:sldId id="352" r:id="rId12"/>
    <p:sldId id="349" r:id="rId13"/>
    <p:sldId id="267" r:id="rId14"/>
    <p:sldId id="268" r:id="rId15"/>
    <p:sldId id="272" r:id="rId16"/>
    <p:sldId id="348" r:id="rId17"/>
    <p:sldId id="289" r:id="rId18"/>
    <p:sldId id="269" r:id="rId19"/>
    <p:sldId id="270" r:id="rId20"/>
    <p:sldId id="271" r:id="rId21"/>
    <p:sldId id="264" r:id="rId22"/>
    <p:sldId id="266" r:id="rId23"/>
    <p:sldId id="302" r:id="rId24"/>
    <p:sldId id="260" r:id="rId25"/>
    <p:sldId id="261" r:id="rId26"/>
    <p:sldId id="304" r:id="rId27"/>
    <p:sldId id="307" r:id="rId28"/>
    <p:sldId id="262" r:id="rId29"/>
    <p:sldId id="265" r:id="rId30"/>
    <p:sldId id="273" r:id="rId31"/>
    <p:sldId id="275" r:id="rId32"/>
    <p:sldId id="277" r:id="rId33"/>
    <p:sldId id="278" r:id="rId34"/>
    <p:sldId id="279" r:id="rId35"/>
    <p:sldId id="281" r:id="rId36"/>
    <p:sldId id="292" r:id="rId37"/>
    <p:sldId id="282" r:id="rId38"/>
    <p:sldId id="283" r:id="rId39"/>
    <p:sldId id="285" r:id="rId40"/>
    <p:sldId id="284" r:id="rId41"/>
    <p:sldId id="355" r:id="rId42"/>
    <p:sldId id="286" r:id="rId43"/>
    <p:sldId id="357" r:id="rId44"/>
    <p:sldId id="356" r:id="rId45"/>
    <p:sldId id="293" r:id="rId46"/>
    <p:sldId id="291" r:id="rId47"/>
    <p:sldId id="287" r:id="rId48"/>
    <p:sldId id="358" r:id="rId49"/>
    <p:sldId id="359" r:id="rId50"/>
    <p:sldId id="360" r:id="rId51"/>
    <p:sldId id="361" r:id="rId52"/>
    <p:sldId id="295" r:id="rId53"/>
    <p:sldId id="290" r:id="rId54"/>
    <p:sldId id="306" r:id="rId55"/>
    <p:sldId id="303" r:id="rId56"/>
    <p:sldId id="297" r:id="rId57"/>
    <p:sldId id="347" r:id="rId58"/>
    <p:sldId id="298" r:id="rId59"/>
    <p:sldId id="309" r:id="rId60"/>
    <p:sldId id="310" r:id="rId61"/>
    <p:sldId id="374" r:id="rId62"/>
    <p:sldId id="311" r:id="rId63"/>
    <p:sldId id="312" r:id="rId64"/>
    <p:sldId id="308" r:id="rId65"/>
    <p:sldId id="300" r:id="rId66"/>
    <p:sldId id="314" r:id="rId67"/>
    <p:sldId id="315" r:id="rId68"/>
    <p:sldId id="313" r:id="rId69"/>
    <p:sldId id="301" r:id="rId70"/>
    <p:sldId id="305" r:id="rId71"/>
    <p:sldId id="316" r:id="rId72"/>
    <p:sldId id="362" r:id="rId73"/>
    <p:sldId id="317" r:id="rId74"/>
    <p:sldId id="363" r:id="rId75"/>
    <p:sldId id="318" r:id="rId76"/>
    <p:sldId id="319" r:id="rId77"/>
    <p:sldId id="365" r:id="rId78"/>
    <p:sldId id="364" r:id="rId79"/>
    <p:sldId id="322" r:id="rId80"/>
    <p:sldId id="328" r:id="rId81"/>
    <p:sldId id="366" r:id="rId82"/>
    <p:sldId id="373" r:id="rId83"/>
    <p:sldId id="323" r:id="rId84"/>
    <p:sldId id="324" r:id="rId85"/>
    <p:sldId id="325" r:id="rId86"/>
    <p:sldId id="367" r:id="rId87"/>
    <p:sldId id="326" r:id="rId88"/>
    <p:sldId id="327" r:id="rId89"/>
    <p:sldId id="371" r:id="rId90"/>
    <p:sldId id="368" r:id="rId91"/>
    <p:sldId id="331" r:id="rId92"/>
    <p:sldId id="332" r:id="rId93"/>
    <p:sldId id="369" r:id="rId94"/>
    <p:sldId id="336" r:id="rId95"/>
    <p:sldId id="337" r:id="rId96"/>
    <p:sldId id="338" r:id="rId97"/>
    <p:sldId id="339" r:id="rId98"/>
    <p:sldId id="340" r:id="rId99"/>
    <p:sldId id="341" r:id="rId100"/>
    <p:sldId id="342" r:id="rId101"/>
    <p:sldId id="344" r:id="rId102"/>
    <p:sldId id="343" r:id="rId103"/>
    <p:sldId id="345" r:id="rId104"/>
    <p:sldId id="346" r:id="rId105"/>
    <p:sldId id="370"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3C"/>
    <a:srgbClr val="000000"/>
    <a:srgbClr val="F9F6E7"/>
    <a:srgbClr val="882841"/>
    <a:srgbClr val="C99F41"/>
    <a:srgbClr val="990000"/>
    <a:srgbClr val="F5F5EB"/>
    <a:srgbClr val="F4EBD8"/>
    <a:srgbClr val="00764F"/>
    <a:srgbClr val="FC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74" autoAdjust="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71409C-AACA-4979-9E55-8FA135FD9AD9}" type="datetimeFigureOut">
              <a:rPr lang="en-US" smtClean="0"/>
              <a:pPr/>
              <a:t>11/30/2015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A8BBA4-09F6-4A7E-A968-068F979DFDF2}" type="slidenum">
              <a:rPr lang="en-US" smtClean="0"/>
              <a:pPr/>
              <a:t>‹#›</a:t>
            </a:fld>
            <a:endParaRPr lang="en-US" dirty="0"/>
          </a:p>
        </p:txBody>
      </p:sp>
    </p:spTree>
    <p:extLst>
      <p:ext uri="{BB962C8B-B14F-4D97-AF65-F5344CB8AC3E}">
        <p14:creationId xmlns:p14="http://schemas.microsoft.com/office/powerpoint/2010/main" val="117047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a:t>
            </a:fld>
            <a:endParaRPr lang="en-US" dirty="0"/>
          </a:p>
        </p:txBody>
      </p:sp>
    </p:spTree>
    <p:extLst>
      <p:ext uri="{BB962C8B-B14F-4D97-AF65-F5344CB8AC3E}">
        <p14:creationId xmlns:p14="http://schemas.microsoft.com/office/powerpoint/2010/main" val="257178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10</a:t>
            </a:fld>
            <a:endParaRPr lang="en-US" dirty="0"/>
          </a:p>
        </p:txBody>
      </p:sp>
    </p:spTree>
    <p:extLst>
      <p:ext uri="{BB962C8B-B14F-4D97-AF65-F5344CB8AC3E}">
        <p14:creationId xmlns:p14="http://schemas.microsoft.com/office/powerpoint/2010/main" val="30097261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100</a:t>
            </a:fld>
            <a:endParaRPr lang="en-US" dirty="0"/>
          </a:p>
        </p:txBody>
      </p:sp>
    </p:spTree>
    <p:extLst>
      <p:ext uri="{BB962C8B-B14F-4D97-AF65-F5344CB8AC3E}">
        <p14:creationId xmlns:p14="http://schemas.microsoft.com/office/powerpoint/2010/main" val="15346328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101</a:t>
            </a:fld>
            <a:endParaRPr lang="en-US" dirty="0"/>
          </a:p>
        </p:txBody>
      </p:sp>
    </p:spTree>
    <p:extLst>
      <p:ext uri="{BB962C8B-B14F-4D97-AF65-F5344CB8AC3E}">
        <p14:creationId xmlns:p14="http://schemas.microsoft.com/office/powerpoint/2010/main" val="5439924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102</a:t>
            </a:fld>
            <a:endParaRPr lang="en-US" dirty="0"/>
          </a:p>
        </p:txBody>
      </p:sp>
    </p:spTree>
    <p:extLst>
      <p:ext uri="{BB962C8B-B14F-4D97-AF65-F5344CB8AC3E}">
        <p14:creationId xmlns:p14="http://schemas.microsoft.com/office/powerpoint/2010/main" val="150183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11</a:t>
            </a:fld>
            <a:endParaRPr lang="en-US" dirty="0"/>
          </a:p>
        </p:txBody>
      </p:sp>
    </p:spTree>
    <p:extLst>
      <p:ext uri="{BB962C8B-B14F-4D97-AF65-F5344CB8AC3E}">
        <p14:creationId xmlns:p14="http://schemas.microsoft.com/office/powerpoint/2010/main" val="53126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12</a:t>
            </a:fld>
            <a:endParaRPr lang="en-US" dirty="0"/>
          </a:p>
        </p:txBody>
      </p:sp>
    </p:spTree>
    <p:extLst>
      <p:ext uri="{BB962C8B-B14F-4D97-AF65-F5344CB8AC3E}">
        <p14:creationId xmlns:p14="http://schemas.microsoft.com/office/powerpoint/2010/main" val="268504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13</a:t>
            </a:fld>
            <a:endParaRPr lang="en-US" dirty="0"/>
          </a:p>
        </p:txBody>
      </p:sp>
    </p:spTree>
    <p:extLst>
      <p:ext uri="{BB962C8B-B14F-4D97-AF65-F5344CB8AC3E}">
        <p14:creationId xmlns:p14="http://schemas.microsoft.com/office/powerpoint/2010/main" val="20542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14</a:t>
            </a:fld>
            <a:endParaRPr lang="en-US" dirty="0"/>
          </a:p>
        </p:txBody>
      </p:sp>
    </p:spTree>
    <p:extLst>
      <p:ext uri="{BB962C8B-B14F-4D97-AF65-F5344CB8AC3E}">
        <p14:creationId xmlns:p14="http://schemas.microsoft.com/office/powerpoint/2010/main" val="315163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15</a:t>
            </a:fld>
            <a:endParaRPr lang="en-US" dirty="0"/>
          </a:p>
        </p:txBody>
      </p:sp>
    </p:spTree>
    <p:extLst>
      <p:ext uri="{BB962C8B-B14F-4D97-AF65-F5344CB8AC3E}">
        <p14:creationId xmlns:p14="http://schemas.microsoft.com/office/powerpoint/2010/main" val="116399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16</a:t>
            </a:fld>
            <a:endParaRPr lang="en-US" dirty="0"/>
          </a:p>
        </p:txBody>
      </p:sp>
    </p:spTree>
    <p:extLst>
      <p:ext uri="{BB962C8B-B14F-4D97-AF65-F5344CB8AC3E}">
        <p14:creationId xmlns:p14="http://schemas.microsoft.com/office/powerpoint/2010/main" val="158667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17</a:t>
            </a:fld>
            <a:endParaRPr lang="en-US" dirty="0"/>
          </a:p>
        </p:txBody>
      </p:sp>
    </p:spTree>
    <p:extLst>
      <p:ext uri="{BB962C8B-B14F-4D97-AF65-F5344CB8AC3E}">
        <p14:creationId xmlns:p14="http://schemas.microsoft.com/office/powerpoint/2010/main" val="292670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18</a:t>
            </a:fld>
            <a:endParaRPr lang="en-US" dirty="0"/>
          </a:p>
        </p:txBody>
      </p:sp>
    </p:spTree>
    <p:extLst>
      <p:ext uri="{BB962C8B-B14F-4D97-AF65-F5344CB8AC3E}">
        <p14:creationId xmlns:p14="http://schemas.microsoft.com/office/powerpoint/2010/main" val="282753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19</a:t>
            </a:fld>
            <a:endParaRPr lang="en-US" dirty="0"/>
          </a:p>
        </p:txBody>
      </p:sp>
    </p:spTree>
    <p:extLst>
      <p:ext uri="{BB962C8B-B14F-4D97-AF65-F5344CB8AC3E}">
        <p14:creationId xmlns:p14="http://schemas.microsoft.com/office/powerpoint/2010/main" val="351361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a:t>
            </a:fld>
            <a:endParaRPr lang="en-US" dirty="0"/>
          </a:p>
        </p:txBody>
      </p:sp>
    </p:spTree>
    <p:extLst>
      <p:ext uri="{BB962C8B-B14F-4D97-AF65-F5344CB8AC3E}">
        <p14:creationId xmlns:p14="http://schemas.microsoft.com/office/powerpoint/2010/main" val="2288254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20</a:t>
            </a:fld>
            <a:endParaRPr lang="en-US" dirty="0"/>
          </a:p>
        </p:txBody>
      </p:sp>
    </p:spTree>
    <p:extLst>
      <p:ext uri="{BB962C8B-B14F-4D97-AF65-F5344CB8AC3E}">
        <p14:creationId xmlns:p14="http://schemas.microsoft.com/office/powerpoint/2010/main" val="497851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21</a:t>
            </a:fld>
            <a:endParaRPr lang="en-US" dirty="0"/>
          </a:p>
        </p:txBody>
      </p:sp>
    </p:spTree>
    <p:extLst>
      <p:ext uri="{BB962C8B-B14F-4D97-AF65-F5344CB8AC3E}">
        <p14:creationId xmlns:p14="http://schemas.microsoft.com/office/powerpoint/2010/main" val="4294738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22</a:t>
            </a:fld>
            <a:endParaRPr lang="en-US" dirty="0"/>
          </a:p>
        </p:txBody>
      </p:sp>
    </p:spTree>
    <p:extLst>
      <p:ext uri="{BB962C8B-B14F-4D97-AF65-F5344CB8AC3E}">
        <p14:creationId xmlns:p14="http://schemas.microsoft.com/office/powerpoint/2010/main" val="255682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23</a:t>
            </a:fld>
            <a:endParaRPr lang="en-US" dirty="0"/>
          </a:p>
        </p:txBody>
      </p:sp>
    </p:spTree>
    <p:extLst>
      <p:ext uri="{BB962C8B-B14F-4D97-AF65-F5344CB8AC3E}">
        <p14:creationId xmlns:p14="http://schemas.microsoft.com/office/powerpoint/2010/main" val="709613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24</a:t>
            </a:fld>
            <a:endParaRPr lang="en-US" dirty="0"/>
          </a:p>
        </p:txBody>
      </p:sp>
    </p:spTree>
    <p:extLst>
      <p:ext uri="{BB962C8B-B14F-4D97-AF65-F5344CB8AC3E}">
        <p14:creationId xmlns:p14="http://schemas.microsoft.com/office/powerpoint/2010/main" val="845481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25</a:t>
            </a:fld>
            <a:endParaRPr lang="en-US" dirty="0"/>
          </a:p>
        </p:txBody>
      </p:sp>
    </p:spTree>
    <p:extLst>
      <p:ext uri="{BB962C8B-B14F-4D97-AF65-F5344CB8AC3E}">
        <p14:creationId xmlns:p14="http://schemas.microsoft.com/office/powerpoint/2010/main" val="161629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26</a:t>
            </a:fld>
            <a:endParaRPr lang="en-US" dirty="0"/>
          </a:p>
        </p:txBody>
      </p:sp>
    </p:spTree>
    <p:extLst>
      <p:ext uri="{BB962C8B-B14F-4D97-AF65-F5344CB8AC3E}">
        <p14:creationId xmlns:p14="http://schemas.microsoft.com/office/powerpoint/2010/main" val="650808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27</a:t>
            </a:fld>
            <a:endParaRPr lang="en-US" dirty="0"/>
          </a:p>
        </p:txBody>
      </p:sp>
    </p:spTree>
    <p:extLst>
      <p:ext uri="{BB962C8B-B14F-4D97-AF65-F5344CB8AC3E}">
        <p14:creationId xmlns:p14="http://schemas.microsoft.com/office/powerpoint/2010/main" val="232649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28</a:t>
            </a:fld>
            <a:endParaRPr lang="en-US" dirty="0"/>
          </a:p>
        </p:txBody>
      </p:sp>
    </p:spTree>
    <p:extLst>
      <p:ext uri="{BB962C8B-B14F-4D97-AF65-F5344CB8AC3E}">
        <p14:creationId xmlns:p14="http://schemas.microsoft.com/office/powerpoint/2010/main" val="3753558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29</a:t>
            </a:fld>
            <a:endParaRPr lang="en-US" dirty="0"/>
          </a:p>
        </p:txBody>
      </p:sp>
    </p:spTree>
    <p:extLst>
      <p:ext uri="{BB962C8B-B14F-4D97-AF65-F5344CB8AC3E}">
        <p14:creationId xmlns:p14="http://schemas.microsoft.com/office/powerpoint/2010/main" val="23483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a:t>
            </a:fld>
            <a:endParaRPr lang="en-US" dirty="0"/>
          </a:p>
        </p:txBody>
      </p:sp>
    </p:spTree>
    <p:extLst>
      <p:ext uri="{BB962C8B-B14F-4D97-AF65-F5344CB8AC3E}">
        <p14:creationId xmlns:p14="http://schemas.microsoft.com/office/powerpoint/2010/main" val="381607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30</a:t>
            </a:fld>
            <a:endParaRPr lang="en-US" dirty="0"/>
          </a:p>
        </p:txBody>
      </p:sp>
    </p:spTree>
    <p:extLst>
      <p:ext uri="{BB962C8B-B14F-4D97-AF65-F5344CB8AC3E}">
        <p14:creationId xmlns:p14="http://schemas.microsoft.com/office/powerpoint/2010/main" val="2356921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31</a:t>
            </a:fld>
            <a:endParaRPr lang="en-US" dirty="0"/>
          </a:p>
        </p:txBody>
      </p:sp>
    </p:spTree>
    <p:extLst>
      <p:ext uri="{BB962C8B-B14F-4D97-AF65-F5344CB8AC3E}">
        <p14:creationId xmlns:p14="http://schemas.microsoft.com/office/powerpoint/2010/main" val="2829483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32</a:t>
            </a:fld>
            <a:endParaRPr lang="en-US" dirty="0"/>
          </a:p>
        </p:txBody>
      </p:sp>
    </p:spTree>
    <p:extLst>
      <p:ext uri="{BB962C8B-B14F-4D97-AF65-F5344CB8AC3E}">
        <p14:creationId xmlns:p14="http://schemas.microsoft.com/office/powerpoint/2010/main" val="3871888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33</a:t>
            </a:fld>
            <a:endParaRPr lang="en-US" dirty="0"/>
          </a:p>
        </p:txBody>
      </p:sp>
    </p:spTree>
    <p:extLst>
      <p:ext uri="{BB962C8B-B14F-4D97-AF65-F5344CB8AC3E}">
        <p14:creationId xmlns:p14="http://schemas.microsoft.com/office/powerpoint/2010/main" val="2375374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34</a:t>
            </a:fld>
            <a:endParaRPr lang="en-US" dirty="0"/>
          </a:p>
        </p:txBody>
      </p:sp>
    </p:spTree>
    <p:extLst>
      <p:ext uri="{BB962C8B-B14F-4D97-AF65-F5344CB8AC3E}">
        <p14:creationId xmlns:p14="http://schemas.microsoft.com/office/powerpoint/2010/main" val="86551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35</a:t>
            </a:fld>
            <a:endParaRPr lang="en-US" dirty="0"/>
          </a:p>
        </p:txBody>
      </p:sp>
    </p:spTree>
    <p:extLst>
      <p:ext uri="{BB962C8B-B14F-4D97-AF65-F5344CB8AC3E}">
        <p14:creationId xmlns:p14="http://schemas.microsoft.com/office/powerpoint/2010/main" val="1058505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36</a:t>
            </a:fld>
            <a:endParaRPr lang="en-US" dirty="0"/>
          </a:p>
        </p:txBody>
      </p:sp>
    </p:spTree>
    <p:extLst>
      <p:ext uri="{BB962C8B-B14F-4D97-AF65-F5344CB8AC3E}">
        <p14:creationId xmlns:p14="http://schemas.microsoft.com/office/powerpoint/2010/main" val="941296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37</a:t>
            </a:fld>
            <a:endParaRPr lang="en-US" dirty="0"/>
          </a:p>
        </p:txBody>
      </p:sp>
    </p:spTree>
    <p:extLst>
      <p:ext uri="{BB962C8B-B14F-4D97-AF65-F5344CB8AC3E}">
        <p14:creationId xmlns:p14="http://schemas.microsoft.com/office/powerpoint/2010/main" val="1959731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38</a:t>
            </a:fld>
            <a:endParaRPr lang="en-US" dirty="0"/>
          </a:p>
        </p:txBody>
      </p:sp>
    </p:spTree>
    <p:extLst>
      <p:ext uri="{BB962C8B-B14F-4D97-AF65-F5344CB8AC3E}">
        <p14:creationId xmlns:p14="http://schemas.microsoft.com/office/powerpoint/2010/main" val="3094206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39</a:t>
            </a:fld>
            <a:endParaRPr lang="en-US" dirty="0"/>
          </a:p>
        </p:txBody>
      </p:sp>
    </p:spTree>
    <p:extLst>
      <p:ext uri="{BB962C8B-B14F-4D97-AF65-F5344CB8AC3E}">
        <p14:creationId xmlns:p14="http://schemas.microsoft.com/office/powerpoint/2010/main" val="345117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a:t>
            </a:fld>
            <a:endParaRPr lang="en-US" dirty="0"/>
          </a:p>
        </p:txBody>
      </p:sp>
    </p:spTree>
    <p:extLst>
      <p:ext uri="{BB962C8B-B14F-4D97-AF65-F5344CB8AC3E}">
        <p14:creationId xmlns:p14="http://schemas.microsoft.com/office/powerpoint/2010/main" val="122949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40</a:t>
            </a:fld>
            <a:endParaRPr lang="en-US" dirty="0"/>
          </a:p>
        </p:txBody>
      </p:sp>
    </p:spTree>
    <p:extLst>
      <p:ext uri="{BB962C8B-B14F-4D97-AF65-F5344CB8AC3E}">
        <p14:creationId xmlns:p14="http://schemas.microsoft.com/office/powerpoint/2010/main" val="451852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41</a:t>
            </a:fld>
            <a:endParaRPr lang="en-US" dirty="0"/>
          </a:p>
        </p:txBody>
      </p:sp>
    </p:spTree>
    <p:extLst>
      <p:ext uri="{BB962C8B-B14F-4D97-AF65-F5344CB8AC3E}">
        <p14:creationId xmlns:p14="http://schemas.microsoft.com/office/powerpoint/2010/main" val="2474526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42</a:t>
            </a:fld>
            <a:endParaRPr lang="en-US" dirty="0"/>
          </a:p>
        </p:txBody>
      </p:sp>
    </p:spTree>
    <p:extLst>
      <p:ext uri="{BB962C8B-B14F-4D97-AF65-F5344CB8AC3E}">
        <p14:creationId xmlns:p14="http://schemas.microsoft.com/office/powerpoint/2010/main" val="1349239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43</a:t>
            </a:fld>
            <a:endParaRPr lang="en-US" dirty="0"/>
          </a:p>
        </p:txBody>
      </p:sp>
    </p:spTree>
    <p:extLst>
      <p:ext uri="{BB962C8B-B14F-4D97-AF65-F5344CB8AC3E}">
        <p14:creationId xmlns:p14="http://schemas.microsoft.com/office/powerpoint/2010/main" val="3271332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44</a:t>
            </a:fld>
            <a:endParaRPr lang="en-US" dirty="0"/>
          </a:p>
        </p:txBody>
      </p:sp>
    </p:spTree>
    <p:extLst>
      <p:ext uri="{BB962C8B-B14F-4D97-AF65-F5344CB8AC3E}">
        <p14:creationId xmlns:p14="http://schemas.microsoft.com/office/powerpoint/2010/main" val="3726472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45</a:t>
            </a:fld>
            <a:endParaRPr lang="en-US" dirty="0"/>
          </a:p>
        </p:txBody>
      </p:sp>
    </p:spTree>
    <p:extLst>
      <p:ext uri="{BB962C8B-B14F-4D97-AF65-F5344CB8AC3E}">
        <p14:creationId xmlns:p14="http://schemas.microsoft.com/office/powerpoint/2010/main" val="991734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46</a:t>
            </a:fld>
            <a:endParaRPr lang="en-US" dirty="0"/>
          </a:p>
        </p:txBody>
      </p:sp>
    </p:spTree>
    <p:extLst>
      <p:ext uri="{BB962C8B-B14F-4D97-AF65-F5344CB8AC3E}">
        <p14:creationId xmlns:p14="http://schemas.microsoft.com/office/powerpoint/2010/main" val="4073412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47</a:t>
            </a:fld>
            <a:endParaRPr lang="en-US" dirty="0"/>
          </a:p>
        </p:txBody>
      </p:sp>
    </p:spTree>
    <p:extLst>
      <p:ext uri="{BB962C8B-B14F-4D97-AF65-F5344CB8AC3E}">
        <p14:creationId xmlns:p14="http://schemas.microsoft.com/office/powerpoint/2010/main" val="657103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48</a:t>
            </a:fld>
            <a:endParaRPr lang="en-US" dirty="0"/>
          </a:p>
        </p:txBody>
      </p:sp>
    </p:spTree>
    <p:extLst>
      <p:ext uri="{BB962C8B-B14F-4D97-AF65-F5344CB8AC3E}">
        <p14:creationId xmlns:p14="http://schemas.microsoft.com/office/powerpoint/2010/main" val="1869036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49</a:t>
            </a:fld>
            <a:endParaRPr lang="en-US" dirty="0"/>
          </a:p>
        </p:txBody>
      </p:sp>
    </p:spTree>
    <p:extLst>
      <p:ext uri="{BB962C8B-B14F-4D97-AF65-F5344CB8AC3E}">
        <p14:creationId xmlns:p14="http://schemas.microsoft.com/office/powerpoint/2010/main" val="266074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a:t>
            </a:fld>
            <a:endParaRPr lang="en-US" dirty="0"/>
          </a:p>
        </p:txBody>
      </p:sp>
    </p:spTree>
    <p:extLst>
      <p:ext uri="{BB962C8B-B14F-4D97-AF65-F5344CB8AC3E}">
        <p14:creationId xmlns:p14="http://schemas.microsoft.com/office/powerpoint/2010/main" val="2415906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50</a:t>
            </a:fld>
            <a:endParaRPr lang="en-US" dirty="0"/>
          </a:p>
        </p:txBody>
      </p:sp>
    </p:spTree>
    <p:extLst>
      <p:ext uri="{BB962C8B-B14F-4D97-AF65-F5344CB8AC3E}">
        <p14:creationId xmlns:p14="http://schemas.microsoft.com/office/powerpoint/2010/main" val="4115109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51</a:t>
            </a:fld>
            <a:endParaRPr lang="en-US" dirty="0"/>
          </a:p>
        </p:txBody>
      </p:sp>
    </p:spTree>
    <p:extLst>
      <p:ext uri="{BB962C8B-B14F-4D97-AF65-F5344CB8AC3E}">
        <p14:creationId xmlns:p14="http://schemas.microsoft.com/office/powerpoint/2010/main" val="3130848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52</a:t>
            </a:fld>
            <a:endParaRPr lang="en-US" dirty="0"/>
          </a:p>
        </p:txBody>
      </p:sp>
    </p:spTree>
    <p:extLst>
      <p:ext uri="{BB962C8B-B14F-4D97-AF65-F5344CB8AC3E}">
        <p14:creationId xmlns:p14="http://schemas.microsoft.com/office/powerpoint/2010/main" val="2349079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53</a:t>
            </a:fld>
            <a:endParaRPr lang="en-US" dirty="0"/>
          </a:p>
        </p:txBody>
      </p:sp>
    </p:spTree>
    <p:extLst>
      <p:ext uri="{BB962C8B-B14F-4D97-AF65-F5344CB8AC3E}">
        <p14:creationId xmlns:p14="http://schemas.microsoft.com/office/powerpoint/2010/main" val="1070840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54</a:t>
            </a:fld>
            <a:endParaRPr lang="en-US" dirty="0"/>
          </a:p>
        </p:txBody>
      </p:sp>
    </p:spTree>
    <p:extLst>
      <p:ext uri="{BB962C8B-B14F-4D97-AF65-F5344CB8AC3E}">
        <p14:creationId xmlns:p14="http://schemas.microsoft.com/office/powerpoint/2010/main" val="3394561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55</a:t>
            </a:fld>
            <a:endParaRPr lang="en-US" dirty="0"/>
          </a:p>
        </p:txBody>
      </p:sp>
    </p:spTree>
    <p:extLst>
      <p:ext uri="{BB962C8B-B14F-4D97-AF65-F5344CB8AC3E}">
        <p14:creationId xmlns:p14="http://schemas.microsoft.com/office/powerpoint/2010/main" val="718026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56</a:t>
            </a:fld>
            <a:endParaRPr lang="en-US" dirty="0"/>
          </a:p>
        </p:txBody>
      </p:sp>
    </p:spTree>
    <p:extLst>
      <p:ext uri="{BB962C8B-B14F-4D97-AF65-F5344CB8AC3E}">
        <p14:creationId xmlns:p14="http://schemas.microsoft.com/office/powerpoint/2010/main" val="2067178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57</a:t>
            </a:fld>
            <a:endParaRPr lang="en-US" dirty="0"/>
          </a:p>
        </p:txBody>
      </p:sp>
    </p:spTree>
    <p:extLst>
      <p:ext uri="{BB962C8B-B14F-4D97-AF65-F5344CB8AC3E}">
        <p14:creationId xmlns:p14="http://schemas.microsoft.com/office/powerpoint/2010/main" val="778512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58</a:t>
            </a:fld>
            <a:endParaRPr lang="en-US" dirty="0"/>
          </a:p>
        </p:txBody>
      </p:sp>
    </p:spTree>
    <p:extLst>
      <p:ext uri="{BB962C8B-B14F-4D97-AF65-F5344CB8AC3E}">
        <p14:creationId xmlns:p14="http://schemas.microsoft.com/office/powerpoint/2010/main" val="3547739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59</a:t>
            </a:fld>
            <a:endParaRPr lang="en-US" dirty="0"/>
          </a:p>
        </p:txBody>
      </p:sp>
    </p:spTree>
    <p:extLst>
      <p:ext uri="{BB962C8B-B14F-4D97-AF65-F5344CB8AC3E}">
        <p14:creationId xmlns:p14="http://schemas.microsoft.com/office/powerpoint/2010/main" val="157038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a:t>
            </a:fld>
            <a:endParaRPr lang="en-US" dirty="0"/>
          </a:p>
        </p:txBody>
      </p:sp>
    </p:spTree>
    <p:extLst>
      <p:ext uri="{BB962C8B-B14F-4D97-AF65-F5344CB8AC3E}">
        <p14:creationId xmlns:p14="http://schemas.microsoft.com/office/powerpoint/2010/main" val="1863183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60</a:t>
            </a:fld>
            <a:endParaRPr lang="en-US" dirty="0"/>
          </a:p>
        </p:txBody>
      </p:sp>
    </p:spTree>
    <p:extLst>
      <p:ext uri="{BB962C8B-B14F-4D97-AF65-F5344CB8AC3E}">
        <p14:creationId xmlns:p14="http://schemas.microsoft.com/office/powerpoint/2010/main" val="210091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61</a:t>
            </a:fld>
            <a:endParaRPr lang="en-US" dirty="0"/>
          </a:p>
        </p:txBody>
      </p:sp>
    </p:spTree>
    <p:extLst>
      <p:ext uri="{BB962C8B-B14F-4D97-AF65-F5344CB8AC3E}">
        <p14:creationId xmlns:p14="http://schemas.microsoft.com/office/powerpoint/2010/main" val="2693527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62</a:t>
            </a:fld>
            <a:endParaRPr lang="en-US" dirty="0"/>
          </a:p>
        </p:txBody>
      </p:sp>
    </p:spTree>
    <p:extLst>
      <p:ext uri="{BB962C8B-B14F-4D97-AF65-F5344CB8AC3E}">
        <p14:creationId xmlns:p14="http://schemas.microsoft.com/office/powerpoint/2010/main" val="37323013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63</a:t>
            </a:fld>
            <a:endParaRPr lang="en-US" dirty="0"/>
          </a:p>
        </p:txBody>
      </p:sp>
    </p:spTree>
    <p:extLst>
      <p:ext uri="{BB962C8B-B14F-4D97-AF65-F5344CB8AC3E}">
        <p14:creationId xmlns:p14="http://schemas.microsoft.com/office/powerpoint/2010/main" val="2809906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64</a:t>
            </a:fld>
            <a:endParaRPr lang="en-US" dirty="0"/>
          </a:p>
        </p:txBody>
      </p:sp>
    </p:spTree>
    <p:extLst>
      <p:ext uri="{BB962C8B-B14F-4D97-AF65-F5344CB8AC3E}">
        <p14:creationId xmlns:p14="http://schemas.microsoft.com/office/powerpoint/2010/main" val="872423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65</a:t>
            </a:fld>
            <a:endParaRPr lang="en-US" dirty="0"/>
          </a:p>
        </p:txBody>
      </p:sp>
    </p:spTree>
    <p:extLst>
      <p:ext uri="{BB962C8B-B14F-4D97-AF65-F5344CB8AC3E}">
        <p14:creationId xmlns:p14="http://schemas.microsoft.com/office/powerpoint/2010/main" val="3867698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66</a:t>
            </a:fld>
            <a:endParaRPr lang="en-US" dirty="0"/>
          </a:p>
        </p:txBody>
      </p:sp>
    </p:spTree>
    <p:extLst>
      <p:ext uri="{BB962C8B-B14F-4D97-AF65-F5344CB8AC3E}">
        <p14:creationId xmlns:p14="http://schemas.microsoft.com/office/powerpoint/2010/main" val="17957570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67</a:t>
            </a:fld>
            <a:endParaRPr lang="en-US" dirty="0"/>
          </a:p>
        </p:txBody>
      </p:sp>
    </p:spTree>
    <p:extLst>
      <p:ext uri="{BB962C8B-B14F-4D97-AF65-F5344CB8AC3E}">
        <p14:creationId xmlns:p14="http://schemas.microsoft.com/office/powerpoint/2010/main" val="7856608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68</a:t>
            </a:fld>
            <a:endParaRPr lang="en-US" dirty="0"/>
          </a:p>
        </p:txBody>
      </p:sp>
    </p:spTree>
    <p:extLst>
      <p:ext uri="{BB962C8B-B14F-4D97-AF65-F5344CB8AC3E}">
        <p14:creationId xmlns:p14="http://schemas.microsoft.com/office/powerpoint/2010/main" val="34393566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69</a:t>
            </a:fld>
            <a:endParaRPr lang="en-US" dirty="0"/>
          </a:p>
        </p:txBody>
      </p:sp>
    </p:spTree>
    <p:extLst>
      <p:ext uri="{BB962C8B-B14F-4D97-AF65-F5344CB8AC3E}">
        <p14:creationId xmlns:p14="http://schemas.microsoft.com/office/powerpoint/2010/main" val="355640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a:t>
            </a:fld>
            <a:endParaRPr lang="en-US" dirty="0"/>
          </a:p>
        </p:txBody>
      </p:sp>
    </p:spTree>
    <p:extLst>
      <p:ext uri="{BB962C8B-B14F-4D97-AF65-F5344CB8AC3E}">
        <p14:creationId xmlns:p14="http://schemas.microsoft.com/office/powerpoint/2010/main" val="299553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70</a:t>
            </a:fld>
            <a:endParaRPr lang="en-US" dirty="0"/>
          </a:p>
        </p:txBody>
      </p:sp>
    </p:spTree>
    <p:extLst>
      <p:ext uri="{BB962C8B-B14F-4D97-AF65-F5344CB8AC3E}">
        <p14:creationId xmlns:p14="http://schemas.microsoft.com/office/powerpoint/2010/main" val="34354181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71</a:t>
            </a:fld>
            <a:endParaRPr lang="en-US" dirty="0"/>
          </a:p>
        </p:txBody>
      </p:sp>
    </p:spTree>
    <p:extLst>
      <p:ext uri="{BB962C8B-B14F-4D97-AF65-F5344CB8AC3E}">
        <p14:creationId xmlns:p14="http://schemas.microsoft.com/office/powerpoint/2010/main" val="22837163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72</a:t>
            </a:fld>
            <a:endParaRPr lang="en-US" dirty="0"/>
          </a:p>
        </p:txBody>
      </p:sp>
    </p:spTree>
    <p:extLst>
      <p:ext uri="{BB962C8B-B14F-4D97-AF65-F5344CB8AC3E}">
        <p14:creationId xmlns:p14="http://schemas.microsoft.com/office/powerpoint/2010/main" val="4294601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73</a:t>
            </a:fld>
            <a:endParaRPr lang="en-US" dirty="0"/>
          </a:p>
        </p:txBody>
      </p:sp>
    </p:spTree>
    <p:extLst>
      <p:ext uri="{BB962C8B-B14F-4D97-AF65-F5344CB8AC3E}">
        <p14:creationId xmlns:p14="http://schemas.microsoft.com/office/powerpoint/2010/main" val="25817184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74</a:t>
            </a:fld>
            <a:endParaRPr lang="en-US" dirty="0"/>
          </a:p>
        </p:txBody>
      </p:sp>
    </p:spTree>
    <p:extLst>
      <p:ext uri="{BB962C8B-B14F-4D97-AF65-F5344CB8AC3E}">
        <p14:creationId xmlns:p14="http://schemas.microsoft.com/office/powerpoint/2010/main" val="41482176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75</a:t>
            </a:fld>
            <a:endParaRPr lang="en-US" dirty="0"/>
          </a:p>
        </p:txBody>
      </p:sp>
    </p:spTree>
    <p:extLst>
      <p:ext uri="{BB962C8B-B14F-4D97-AF65-F5344CB8AC3E}">
        <p14:creationId xmlns:p14="http://schemas.microsoft.com/office/powerpoint/2010/main" val="3058270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76</a:t>
            </a:fld>
            <a:endParaRPr lang="en-US" dirty="0"/>
          </a:p>
        </p:txBody>
      </p:sp>
    </p:spTree>
    <p:extLst>
      <p:ext uri="{BB962C8B-B14F-4D97-AF65-F5344CB8AC3E}">
        <p14:creationId xmlns:p14="http://schemas.microsoft.com/office/powerpoint/2010/main" val="23233808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77</a:t>
            </a:fld>
            <a:endParaRPr lang="en-US" dirty="0"/>
          </a:p>
        </p:txBody>
      </p:sp>
    </p:spTree>
    <p:extLst>
      <p:ext uri="{BB962C8B-B14F-4D97-AF65-F5344CB8AC3E}">
        <p14:creationId xmlns:p14="http://schemas.microsoft.com/office/powerpoint/2010/main" val="2785560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78</a:t>
            </a:fld>
            <a:endParaRPr lang="en-US" dirty="0"/>
          </a:p>
        </p:txBody>
      </p:sp>
    </p:spTree>
    <p:extLst>
      <p:ext uri="{BB962C8B-B14F-4D97-AF65-F5344CB8AC3E}">
        <p14:creationId xmlns:p14="http://schemas.microsoft.com/office/powerpoint/2010/main" val="41984364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79</a:t>
            </a:fld>
            <a:endParaRPr lang="en-US" dirty="0"/>
          </a:p>
        </p:txBody>
      </p:sp>
    </p:spTree>
    <p:extLst>
      <p:ext uri="{BB962C8B-B14F-4D97-AF65-F5344CB8AC3E}">
        <p14:creationId xmlns:p14="http://schemas.microsoft.com/office/powerpoint/2010/main" val="345250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a:t>
            </a:fld>
            <a:endParaRPr lang="en-US" dirty="0"/>
          </a:p>
        </p:txBody>
      </p:sp>
    </p:spTree>
    <p:extLst>
      <p:ext uri="{BB962C8B-B14F-4D97-AF65-F5344CB8AC3E}">
        <p14:creationId xmlns:p14="http://schemas.microsoft.com/office/powerpoint/2010/main" val="34290890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80</a:t>
            </a:fld>
            <a:endParaRPr lang="en-US" dirty="0"/>
          </a:p>
        </p:txBody>
      </p:sp>
    </p:spTree>
    <p:extLst>
      <p:ext uri="{BB962C8B-B14F-4D97-AF65-F5344CB8AC3E}">
        <p14:creationId xmlns:p14="http://schemas.microsoft.com/office/powerpoint/2010/main" val="19781004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81</a:t>
            </a:fld>
            <a:endParaRPr lang="en-US" dirty="0"/>
          </a:p>
        </p:txBody>
      </p:sp>
    </p:spTree>
    <p:extLst>
      <p:ext uri="{BB962C8B-B14F-4D97-AF65-F5344CB8AC3E}">
        <p14:creationId xmlns:p14="http://schemas.microsoft.com/office/powerpoint/2010/main" val="1584006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82</a:t>
            </a:fld>
            <a:endParaRPr lang="en-US" dirty="0"/>
          </a:p>
        </p:txBody>
      </p:sp>
    </p:spTree>
    <p:extLst>
      <p:ext uri="{BB962C8B-B14F-4D97-AF65-F5344CB8AC3E}">
        <p14:creationId xmlns:p14="http://schemas.microsoft.com/office/powerpoint/2010/main" val="13531965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83</a:t>
            </a:fld>
            <a:endParaRPr lang="en-US" dirty="0"/>
          </a:p>
        </p:txBody>
      </p:sp>
    </p:spTree>
    <p:extLst>
      <p:ext uri="{BB962C8B-B14F-4D97-AF65-F5344CB8AC3E}">
        <p14:creationId xmlns:p14="http://schemas.microsoft.com/office/powerpoint/2010/main" val="20815635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84</a:t>
            </a:fld>
            <a:endParaRPr lang="en-US" dirty="0"/>
          </a:p>
        </p:txBody>
      </p:sp>
    </p:spTree>
    <p:extLst>
      <p:ext uri="{BB962C8B-B14F-4D97-AF65-F5344CB8AC3E}">
        <p14:creationId xmlns:p14="http://schemas.microsoft.com/office/powerpoint/2010/main" val="25188975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85</a:t>
            </a:fld>
            <a:endParaRPr lang="en-US" dirty="0"/>
          </a:p>
        </p:txBody>
      </p:sp>
    </p:spTree>
    <p:extLst>
      <p:ext uri="{BB962C8B-B14F-4D97-AF65-F5344CB8AC3E}">
        <p14:creationId xmlns:p14="http://schemas.microsoft.com/office/powerpoint/2010/main" val="3321977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86</a:t>
            </a:fld>
            <a:endParaRPr lang="en-US" dirty="0"/>
          </a:p>
        </p:txBody>
      </p:sp>
    </p:spTree>
    <p:extLst>
      <p:ext uri="{BB962C8B-B14F-4D97-AF65-F5344CB8AC3E}">
        <p14:creationId xmlns:p14="http://schemas.microsoft.com/office/powerpoint/2010/main" val="26069723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87</a:t>
            </a:fld>
            <a:endParaRPr lang="en-US" dirty="0"/>
          </a:p>
        </p:txBody>
      </p:sp>
    </p:spTree>
    <p:extLst>
      <p:ext uri="{BB962C8B-B14F-4D97-AF65-F5344CB8AC3E}">
        <p14:creationId xmlns:p14="http://schemas.microsoft.com/office/powerpoint/2010/main" val="14509066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88</a:t>
            </a:fld>
            <a:endParaRPr lang="en-US" dirty="0"/>
          </a:p>
        </p:txBody>
      </p:sp>
    </p:spTree>
    <p:extLst>
      <p:ext uri="{BB962C8B-B14F-4D97-AF65-F5344CB8AC3E}">
        <p14:creationId xmlns:p14="http://schemas.microsoft.com/office/powerpoint/2010/main" val="39320195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89</a:t>
            </a:fld>
            <a:endParaRPr lang="en-US" dirty="0"/>
          </a:p>
        </p:txBody>
      </p:sp>
    </p:spTree>
    <p:extLst>
      <p:ext uri="{BB962C8B-B14F-4D97-AF65-F5344CB8AC3E}">
        <p14:creationId xmlns:p14="http://schemas.microsoft.com/office/powerpoint/2010/main" val="400822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a:t>
            </a:fld>
            <a:endParaRPr lang="en-US" dirty="0"/>
          </a:p>
        </p:txBody>
      </p:sp>
    </p:spTree>
    <p:extLst>
      <p:ext uri="{BB962C8B-B14F-4D97-AF65-F5344CB8AC3E}">
        <p14:creationId xmlns:p14="http://schemas.microsoft.com/office/powerpoint/2010/main" val="34376380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90</a:t>
            </a:fld>
            <a:endParaRPr lang="en-US" dirty="0"/>
          </a:p>
        </p:txBody>
      </p:sp>
    </p:spTree>
    <p:extLst>
      <p:ext uri="{BB962C8B-B14F-4D97-AF65-F5344CB8AC3E}">
        <p14:creationId xmlns:p14="http://schemas.microsoft.com/office/powerpoint/2010/main" val="27418214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91</a:t>
            </a:fld>
            <a:endParaRPr lang="en-US" dirty="0"/>
          </a:p>
        </p:txBody>
      </p:sp>
    </p:spTree>
    <p:extLst>
      <p:ext uri="{BB962C8B-B14F-4D97-AF65-F5344CB8AC3E}">
        <p14:creationId xmlns:p14="http://schemas.microsoft.com/office/powerpoint/2010/main" val="13703204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92</a:t>
            </a:fld>
            <a:endParaRPr lang="en-US" dirty="0"/>
          </a:p>
        </p:txBody>
      </p:sp>
    </p:spTree>
    <p:extLst>
      <p:ext uri="{BB962C8B-B14F-4D97-AF65-F5344CB8AC3E}">
        <p14:creationId xmlns:p14="http://schemas.microsoft.com/office/powerpoint/2010/main" val="39410448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93</a:t>
            </a:fld>
            <a:endParaRPr lang="en-US" dirty="0"/>
          </a:p>
        </p:txBody>
      </p:sp>
    </p:spTree>
    <p:extLst>
      <p:ext uri="{BB962C8B-B14F-4D97-AF65-F5344CB8AC3E}">
        <p14:creationId xmlns:p14="http://schemas.microsoft.com/office/powerpoint/2010/main" val="20017860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94</a:t>
            </a:fld>
            <a:endParaRPr lang="en-US" dirty="0"/>
          </a:p>
        </p:txBody>
      </p:sp>
    </p:spTree>
    <p:extLst>
      <p:ext uri="{BB962C8B-B14F-4D97-AF65-F5344CB8AC3E}">
        <p14:creationId xmlns:p14="http://schemas.microsoft.com/office/powerpoint/2010/main" val="10115872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95</a:t>
            </a:fld>
            <a:endParaRPr lang="en-US" dirty="0"/>
          </a:p>
        </p:txBody>
      </p:sp>
    </p:spTree>
    <p:extLst>
      <p:ext uri="{BB962C8B-B14F-4D97-AF65-F5344CB8AC3E}">
        <p14:creationId xmlns:p14="http://schemas.microsoft.com/office/powerpoint/2010/main" val="11332889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96</a:t>
            </a:fld>
            <a:endParaRPr lang="en-US" dirty="0"/>
          </a:p>
        </p:txBody>
      </p:sp>
    </p:spTree>
    <p:extLst>
      <p:ext uri="{BB962C8B-B14F-4D97-AF65-F5344CB8AC3E}">
        <p14:creationId xmlns:p14="http://schemas.microsoft.com/office/powerpoint/2010/main" val="30021791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97</a:t>
            </a:fld>
            <a:endParaRPr lang="en-US" dirty="0"/>
          </a:p>
        </p:txBody>
      </p:sp>
    </p:spTree>
    <p:extLst>
      <p:ext uri="{BB962C8B-B14F-4D97-AF65-F5344CB8AC3E}">
        <p14:creationId xmlns:p14="http://schemas.microsoft.com/office/powerpoint/2010/main" val="40629536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98</a:t>
            </a:fld>
            <a:endParaRPr lang="en-US" dirty="0"/>
          </a:p>
        </p:txBody>
      </p:sp>
    </p:spTree>
    <p:extLst>
      <p:ext uri="{BB962C8B-B14F-4D97-AF65-F5344CB8AC3E}">
        <p14:creationId xmlns:p14="http://schemas.microsoft.com/office/powerpoint/2010/main" val="10708383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8BBA4-09F6-4A7E-A968-068F979DFDF2}" type="slidenum">
              <a:rPr lang="en-US" smtClean="0"/>
              <a:pPr/>
              <a:t>99</a:t>
            </a:fld>
            <a:endParaRPr lang="en-US" dirty="0"/>
          </a:p>
        </p:txBody>
      </p:sp>
    </p:spTree>
    <p:extLst>
      <p:ext uri="{BB962C8B-B14F-4D97-AF65-F5344CB8AC3E}">
        <p14:creationId xmlns:p14="http://schemas.microsoft.com/office/powerpoint/2010/main" val="3245136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447800"/>
            <a:ext cx="5638800" cy="2209800"/>
          </a:xfrm>
        </p:spPr>
        <p:txBody>
          <a:bodyPr>
            <a:noAutofit/>
          </a:bodyPr>
          <a:lstStyle>
            <a:lvl1pPr algn="l">
              <a:defRPr sz="5000"/>
            </a:lvl1pPr>
          </a:lstStyle>
          <a:p>
            <a:endParaRPr lang="en-US" dirty="0"/>
          </a:p>
        </p:txBody>
      </p:sp>
      <p:sp>
        <p:nvSpPr>
          <p:cNvPr id="3" name="Subtitle 2"/>
          <p:cNvSpPr>
            <a:spLocks noGrp="1"/>
          </p:cNvSpPr>
          <p:nvPr>
            <p:ph type="subTitle" idx="1"/>
          </p:nvPr>
        </p:nvSpPr>
        <p:spPr>
          <a:xfrm>
            <a:off x="3124200" y="2895600"/>
            <a:ext cx="6400800" cy="1600200"/>
          </a:xfrm>
        </p:spPr>
        <p:txBody>
          <a:bodyPr>
            <a:normAutofit/>
          </a:bodyPr>
          <a:lstStyle>
            <a:lvl1pPr marL="0" indent="0" algn="l">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a:xfrm>
            <a:off x="457200" y="6356350"/>
            <a:ext cx="914400" cy="365125"/>
          </a:xfrm>
        </p:spPr>
        <p:txBody>
          <a:bodyPr/>
          <a:lstStyle/>
          <a:p>
            <a:fld id="{73D1EC24-6F21-4B5D-9300-A41AFCD96A84}" type="datetimeFigureOut">
              <a:rPr lang="en-US" smtClean="0"/>
              <a:pPr/>
              <a:t>11/30/2015</a:t>
            </a:fld>
            <a:endParaRPr lang="en-US" dirty="0"/>
          </a:p>
        </p:txBody>
      </p:sp>
      <p:pic>
        <p:nvPicPr>
          <p:cNvPr id="23" name="Picture 22" descr="FC Logo Green and Gold .wmf"/>
          <p:cNvPicPr>
            <a:picLocks noChangeAspect="1"/>
          </p:cNvPicPr>
          <p:nvPr userDrawn="1"/>
        </p:nvPicPr>
        <p:blipFill>
          <a:blip r:embed="rId3" cstate="print"/>
          <a:stretch>
            <a:fillRect/>
          </a:stretch>
        </p:blipFill>
        <p:spPr>
          <a:xfrm>
            <a:off x="533400" y="2209800"/>
            <a:ext cx="2133600" cy="1013924"/>
          </a:xfrm>
          <a:prstGeom prst="rect">
            <a:avLst/>
          </a:prstGeom>
        </p:spPr>
      </p:pic>
      <p:pic>
        <p:nvPicPr>
          <p:cNvPr id="14" name="Picture 13" descr="FC Icon_Student1st_reverse.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248400" y="4953000"/>
            <a:ext cx="3407229" cy="265006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371600"/>
            <a:ext cx="7772400" cy="4572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98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562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1EC24-6F21-4B5D-9300-A41AFCD96A84}" type="datetimeFigureOut">
              <a:rPr lang="en-US" smtClean="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6088A4-3C37-4E76-8976-50884477B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EC24-6F21-4B5D-9300-A41AFCD96A84}" type="datetimeFigureOut">
              <a:rPr lang="en-US" smtClean="0"/>
              <a:pPr/>
              <a:t>11/30/2015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088A4-3C37-4E76-8976-50884477B095}" type="slidenum">
              <a:rPr lang="en-US" smtClean="0"/>
              <a:pPr/>
              <a:t>‹#›</a:t>
            </a:fld>
            <a:endParaRPr lang="en-US" dirty="0"/>
          </a:p>
        </p:txBody>
      </p:sp>
      <p:pic>
        <p:nvPicPr>
          <p:cNvPr id="30" name="Picture 29" descr="FC Logo white.wmf"/>
          <p:cNvPicPr>
            <a:picLocks noChangeAspect="1"/>
          </p:cNvPicPr>
          <p:nvPr userDrawn="1"/>
        </p:nvPicPr>
        <p:blipFill>
          <a:blip r:embed="rId14" cstate="print"/>
          <a:stretch>
            <a:fillRect/>
          </a:stretch>
        </p:blipFill>
        <p:spPr>
          <a:xfrm>
            <a:off x="457200" y="296047"/>
            <a:ext cx="1295400" cy="618353"/>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b.georgia.gov/sites/opb.georgia.gov/files/related_files/site_page/State%20of%20Georgia%20BIB%20AFY%202015-FY%202016.FinalUPDATED08282015.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pb.georgia.gov/sites/opb.georgia.gov/files/related_files/site_page/State%20of%20Georgia%20BIB%20AFY%202015-FY%202016.FinalUPDATED08282015.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gbpi.org/wp-content/uploads/2015/08/Georgia-Budget-Primer-201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b.georgia.gov/sites/opb.georgia.gov/files/related_files/site_page/State%20of%20Georgia%20BIB%20AFY%202015-FY%202016.FinalUPDATED0828201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opb.georgia.gov/sites/opb.georgia.gov/files/related_files/site_page/State%20of%20Georgia%20BIB%20AFY%202015-FY%202016.FinalUPDATED0828201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hyperlink" Target="https://opb.georgia.gov/sites/opb.georgia.gov/files/related_files/site_page/State%20of%20Georgia%20BIB%20AFY%202015-FY%202016.FinalUPDATED0828201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ov.georgia.gov/education-reform-commiss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ov.georgia.gov/materials-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app3.doe.k12.ga.us/ows-bin/owa/qbe_reports.public_menu?p_fy=2000"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gadoe.org/Finance-and-Business-Operations/Financial-Review/Pages/LUAS-Manual.aspx"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jpg"/><Relationship Id="rId4" Type="http://schemas.openxmlformats.org/officeDocument/2006/relationships/image" Target="../media/image40.jp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pb.georgia.gov/sites/opb.georgia.gov/files/related_files/site_page/State%20of%20Georgia%20BIB%20AFY%202015-FY%202016.FinalUPDATED08282015.pdf"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http://www.gadoe.org/Finance-and-Business-Operations/Financial-Review/Documents/Transmitting%20the%20DE046.pdf"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609600"/>
            <a:ext cx="5905500" cy="1828800"/>
          </a:xfrm>
        </p:spPr>
        <p:txBody>
          <a:bodyPr>
            <a:normAutofit fontScale="90000"/>
          </a:bodyPr>
          <a:lstStyle/>
          <a:p>
            <a:r>
              <a:rPr lang="en-US" sz="5000" dirty="0" smtClean="0">
                <a:solidFill>
                  <a:srgbClr val="00593C"/>
                </a:solidFill>
              </a:rPr>
              <a:t>Financing &amp; Budget for State Charter Schools</a:t>
            </a:r>
            <a:endParaRPr lang="en-US" sz="5000" dirty="0">
              <a:solidFill>
                <a:srgbClr val="00593C"/>
              </a:solidFill>
            </a:endParaRPr>
          </a:p>
        </p:txBody>
      </p:sp>
      <p:sp>
        <p:nvSpPr>
          <p:cNvPr id="3" name="Subtitle 2"/>
          <p:cNvSpPr>
            <a:spLocks noGrp="1"/>
          </p:cNvSpPr>
          <p:nvPr>
            <p:ph type="subTitle" idx="1"/>
          </p:nvPr>
        </p:nvSpPr>
        <p:spPr>
          <a:xfrm>
            <a:off x="369570" y="4648200"/>
            <a:ext cx="5105400" cy="1676400"/>
          </a:xfrm>
        </p:spPr>
        <p:txBody>
          <a:bodyPr>
            <a:normAutofit/>
          </a:bodyPr>
          <a:lstStyle/>
          <a:p>
            <a:r>
              <a:rPr lang="en-US" sz="2000" b="1" dirty="0">
                <a:solidFill>
                  <a:srgbClr val="F9F6E7"/>
                </a:solidFill>
              </a:rPr>
              <a:t>Carmen Hernández-Freemire</a:t>
            </a:r>
          </a:p>
          <a:p>
            <a:r>
              <a:rPr lang="en-US" sz="2000" b="1" dirty="0">
                <a:solidFill>
                  <a:srgbClr val="F9F6E7"/>
                </a:solidFill>
              </a:rPr>
              <a:t>Director Budget Services </a:t>
            </a:r>
          </a:p>
          <a:p>
            <a:r>
              <a:rPr lang="en-US" sz="2000" b="1" dirty="0" smtClean="0">
                <a:solidFill>
                  <a:srgbClr val="F9F6E7"/>
                </a:solidFill>
              </a:rPr>
              <a:t>470-254-6762 </a:t>
            </a:r>
            <a:r>
              <a:rPr lang="en-US" sz="2000" b="1" dirty="0">
                <a:solidFill>
                  <a:srgbClr val="F9F6E7"/>
                </a:solidFill>
              </a:rPr>
              <a:t>ph |  470-254-1240 fax</a:t>
            </a:r>
          </a:p>
          <a:p>
            <a:r>
              <a:rPr lang="en-US" sz="2000" b="1" dirty="0">
                <a:solidFill>
                  <a:srgbClr val="F9F6E7"/>
                </a:solidFill>
              </a:rPr>
              <a:t>FreemireC@fultonschools.org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State Revenues</a:t>
            </a:r>
            <a:endParaRPr lang="en-US" dirty="0">
              <a:solidFill>
                <a:schemeClr val="bg1"/>
              </a:solidFill>
            </a:endParaRPr>
          </a:p>
        </p:txBody>
      </p:sp>
      <p:sp>
        <p:nvSpPr>
          <p:cNvPr id="7" name="TextBox 6"/>
          <p:cNvSpPr txBox="1"/>
          <p:nvPr/>
        </p:nvSpPr>
        <p:spPr>
          <a:xfrm>
            <a:off x="803299" y="6049963"/>
            <a:ext cx="7883501"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Brief </a:t>
            </a:r>
            <a:r>
              <a:rPr lang="en-US" sz="1000" i="1" dirty="0" smtClean="0"/>
              <a:t>, page 20 </a:t>
            </a:r>
            <a:r>
              <a:rPr lang="en-US" sz="1000" dirty="0" smtClean="0">
                <a:hlinkClick r:id="rId3"/>
              </a:rPr>
              <a:t>https</a:t>
            </a:r>
            <a:r>
              <a:rPr lang="en-US" sz="1000" dirty="0">
                <a:hlinkClick r:id="rId3"/>
              </a:rPr>
              <a:t>://</a:t>
            </a:r>
            <a:r>
              <a:rPr lang="en-US" sz="1000" dirty="0" smtClean="0">
                <a:hlinkClick r:id="rId3"/>
              </a:rPr>
              <a:t>opb.georgia.gov/sites/opb.georgia.gov/files/related_files/site_page/State%20of%20Georgia%20BIB%20AFY%202015-FY%202016.FinalUPDATED08282015.pdf</a:t>
            </a:r>
            <a:endParaRPr lang="en-US" sz="1000" dirty="0" smtClean="0"/>
          </a:p>
          <a:p>
            <a:endParaRPr lang="en-US" sz="1000" dirty="0"/>
          </a:p>
        </p:txBody>
      </p:sp>
      <p:pic>
        <p:nvPicPr>
          <p:cNvPr id="4" name="Content Placeholder 3"/>
          <p:cNvPicPr>
            <a:picLocks noGrp="1" noChangeAspect="1"/>
          </p:cNvPicPr>
          <p:nvPr>
            <p:ph idx="1"/>
          </p:nvPr>
        </p:nvPicPr>
        <p:blipFill>
          <a:blip r:embed="rId4"/>
          <a:stretch>
            <a:fillRect/>
          </a:stretch>
        </p:blipFill>
        <p:spPr>
          <a:xfrm>
            <a:off x="747606" y="1143000"/>
            <a:ext cx="7648788" cy="4906963"/>
          </a:xfrm>
          <a:prstGeom prst="rect">
            <a:avLst/>
          </a:prstGeom>
        </p:spPr>
      </p:pic>
    </p:spTree>
    <p:extLst>
      <p:ext uri="{BB962C8B-B14F-4D97-AF65-F5344CB8AC3E}">
        <p14:creationId xmlns:p14="http://schemas.microsoft.com/office/powerpoint/2010/main" val="37205519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838200" y="1905000"/>
            <a:ext cx="7010400" cy="4343400"/>
          </a:xfrm>
          <a:prstGeom prst="rect">
            <a:avLst/>
          </a:prstGeom>
        </p:spPr>
      </p:pic>
      <p:sp>
        <p:nvSpPr>
          <p:cNvPr id="3" name="TextBox 2"/>
          <p:cNvSpPr txBox="1"/>
          <p:nvPr/>
        </p:nvSpPr>
        <p:spPr>
          <a:xfrm>
            <a:off x="457200" y="1199634"/>
            <a:ext cx="7010400" cy="369332"/>
          </a:xfrm>
          <a:prstGeom prst="rect">
            <a:avLst/>
          </a:prstGeom>
          <a:noFill/>
        </p:spPr>
        <p:txBody>
          <a:bodyPr wrap="square" rtlCol="0">
            <a:spAutoFit/>
          </a:bodyPr>
          <a:lstStyle/>
          <a:p>
            <a:r>
              <a:rPr lang="en-US" b="1" dirty="0" smtClean="0">
                <a:solidFill>
                  <a:srgbClr val="00593C"/>
                </a:solidFill>
              </a:rPr>
              <a:t>Screen shot of DE46  signed off by the School District Superintendent.</a:t>
            </a:r>
            <a:endParaRPr lang="en-US" b="1" dirty="0">
              <a:solidFill>
                <a:srgbClr val="00593C"/>
              </a:solidFill>
            </a:endParaRPr>
          </a:p>
        </p:txBody>
      </p:sp>
    </p:spTree>
    <p:extLst>
      <p:ext uri="{BB962C8B-B14F-4D97-AF65-F5344CB8AC3E}">
        <p14:creationId xmlns:p14="http://schemas.microsoft.com/office/powerpoint/2010/main" val="19633103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95287" y="1600200"/>
            <a:ext cx="8353425" cy="3200400"/>
          </a:xfrm>
          <a:prstGeom prst="rect">
            <a:avLst/>
          </a:prstGeom>
        </p:spPr>
      </p:pic>
    </p:spTree>
    <p:extLst>
      <p:ext uri="{BB962C8B-B14F-4D97-AF65-F5344CB8AC3E}">
        <p14:creationId xmlns:p14="http://schemas.microsoft.com/office/powerpoint/2010/main" val="35927115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304800"/>
            <a:ext cx="5905500" cy="1828800"/>
          </a:xfrm>
        </p:spPr>
        <p:txBody>
          <a:bodyPr>
            <a:normAutofit/>
          </a:bodyPr>
          <a:lstStyle/>
          <a:p>
            <a:pPr algn="ctr"/>
            <a:r>
              <a:rPr lang="en-US" dirty="0" smtClean="0">
                <a:solidFill>
                  <a:srgbClr val="00593C"/>
                </a:solidFill>
              </a:rPr>
              <a:t>We’re Done!</a:t>
            </a:r>
            <a:br>
              <a:rPr lang="en-US" dirty="0" smtClean="0">
                <a:solidFill>
                  <a:srgbClr val="00593C"/>
                </a:solidFill>
              </a:rPr>
            </a:br>
            <a:r>
              <a:rPr lang="en-US" dirty="0" smtClean="0">
                <a:solidFill>
                  <a:srgbClr val="00593C"/>
                </a:solidFill>
              </a:rPr>
              <a:t>Questions?</a:t>
            </a:r>
            <a:endParaRPr lang="en-US" sz="5000" dirty="0">
              <a:solidFill>
                <a:srgbClr val="00593C"/>
              </a:solidFill>
            </a:endParaRPr>
          </a:p>
        </p:txBody>
      </p:sp>
      <p:sp>
        <p:nvSpPr>
          <p:cNvPr id="3" name="Subtitle 2"/>
          <p:cNvSpPr>
            <a:spLocks noGrp="1"/>
          </p:cNvSpPr>
          <p:nvPr>
            <p:ph type="subTitle" idx="1"/>
          </p:nvPr>
        </p:nvSpPr>
        <p:spPr>
          <a:xfrm>
            <a:off x="369570" y="4648200"/>
            <a:ext cx="5105400" cy="1676400"/>
          </a:xfrm>
        </p:spPr>
        <p:txBody>
          <a:bodyPr>
            <a:normAutofit/>
          </a:bodyPr>
          <a:lstStyle/>
          <a:p>
            <a:r>
              <a:rPr lang="en-US" sz="2000" b="1" dirty="0">
                <a:solidFill>
                  <a:srgbClr val="F9F6E7"/>
                </a:solidFill>
              </a:rPr>
              <a:t>Carmen Hernández-Freemire</a:t>
            </a:r>
          </a:p>
          <a:p>
            <a:r>
              <a:rPr lang="en-US" sz="2000" b="1" dirty="0">
                <a:solidFill>
                  <a:srgbClr val="F9F6E7"/>
                </a:solidFill>
              </a:rPr>
              <a:t>Director Budget Services </a:t>
            </a:r>
          </a:p>
          <a:p>
            <a:r>
              <a:rPr lang="en-US" sz="2000" b="1" dirty="0" smtClean="0">
                <a:solidFill>
                  <a:srgbClr val="F9F6E7"/>
                </a:solidFill>
              </a:rPr>
              <a:t>470-254-6762 </a:t>
            </a:r>
            <a:r>
              <a:rPr lang="en-US" sz="2000" b="1" dirty="0">
                <a:solidFill>
                  <a:srgbClr val="F9F6E7"/>
                </a:solidFill>
              </a:rPr>
              <a:t>ph |  470-254-1240 fax</a:t>
            </a:r>
          </a:p>
          <a:p>
            <a:r>
              <a:rPr lang="en-US" sz="2000" b="1" dirty="0">
                <a:solidFill>
                  <a:srgbClr val="F9F6E7"/>
                </a:solidFill>
              </a:rPr>
              <a:t>FreemireC@fultonschools.org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70" y="1219200"/>
            <a:ext cx="2974440" cy="1976437"/>
          </a:xfrm>
          <a:prstGeom prst="rect">
            <a:avLst/>
          </a:prstGeom>
        </p:spPr>
      </p:pic>
    </p:spTree>
    <p:extLst>
      <p:ext uri="{BB962C8B-B14F-4D97-AF65-F5344CB8AC3E}">
        <p14:creationId xmlns:p14="http://schemas.microsoft.com/office/powerpoint/2010/main" val="2198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State Revenues</a:t>
            </a:r>
            <a:endParaRPr lang="en-US" dirty="0">
              <a:solidFill>
                <a:schemeClr val="bg1"/>
              </a:solidFill>
            </a:endParaRPr>
          </a:p>
        </p:txBody>
      </p:sp>
      <p:sp>
        <p:nvSpPr>
          <p:cNvPr id="7" name="TextBox 6"/>
          <p:cNvSpPr txBox="1"/>
          <p:nvPr/>
        </p:nvSpPr>
        <p:spPr>
          <a:xfrm>
            <a:off x="600099" y="5715000"/>
            <a:ext cx="7883501"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Brief </a:t>
            </a:r>
            <a:r>
              <a:rPr lang="en-US" sz="1000" i="1" dirty="0" smtClean="0"/>
              <a:t>, page 28 </a:t>
            </a:r>
            <a:r>
              <a:rPr lang="en-US" sz="1000" dirty="0" smtClean="0">
                <a:hlinkClick r:id="rId3"/>
              </a:rPr>
              <a:t>https</a:t>
            </a:r>
            <a:r>
              <a:rPr lang="en-US" sz="1000" dirty="0">
                <a:hlinkClick r:id="rId3"/>
              </a:rPr>
              <a:t>://</a:t>
            </a:r>
            <a:r>
              <a:rPr lang="en-US" sz="1000" dirty="0" smtClean="0">
                <a:hlinkClick r:id="rId3"/>
              </a:rPr>
              <a:t>opb.georgia.gov/sites/opb.georgia.gov/files/related_files/site_page/State%20of%20Georgia%20BIB%20AFY%202015-FY%202016.FinalUPDATED08282015.pdf</a:t>
            </a:r>
            <a:endParaRPr lang="en-US" sz="1000" dirty="0" smtClean="0"/>
          </a:p>
          <a:p>
            <a:endParaRPr lang="en-US" sz="1000" dirty="0"/>
          </a:p>
        </p:txBody>
      </p:sp>
      <p:pic>
        <p:nvPicPr>
          <p:cNvPr id="5" name="Content Placeholder 4"/>
          <p:cNvPicPr>
            <a:picLocks noGrp="1" noChangeAspect="1"/>
          </p:cNvPicPr>
          <p:nvPr>
            <p:ph idx="1"/>
          </p:nvPr>
        </p:nvPicPr>
        <p:blipFill>
          <a:blip r:embed="rId4"/>
          <a:stretch>
            <a:fillRect/>
          </a:stretch>
        </p:blipFill>
        <p:spPr>
          <a:xfrm>
            <a:off x="457200" y="1295400"/>
            <a:ext cx="8229600" cy="3429000"/>
          </a:xfrm>
          <a:prstGeom prst="rect">
            <a:avLst/>
          </a:prstGeom>
        </p:spPr>
      </p:pic>
      <p:sp>
        <p:nvSpPr>
          <p:cNvPr id="6" name="Down Arrow 5"/>
          <p:cNvSpPr/>
          <p:nvPr/>
        </p:nvSpPr>
        <p:spPr>
          <a:xfrm>
            <a:off x="5334000" y="1651000"/>
            <a:ext cx="152400" cy="457200"/>
          </a:xfrm>
          <a:prstGeom prst="downArrow">
            <a:avLst/>
          </a:prstGeom>
          <a:solidFill>
            <a:srgbClr val="00593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Down Arrow 7"/>
          <p:cNvSpPr/>
          <p:nvPr/>
        </p:nvSpPr>
        <p:spPr>
          <a:xfrm>
            <a:off x="6515100" y="1651000"/>
            <a:ext cx="152400" cy="457200"/>
          </a:xfrm>
          <a:prstGeom prst="downArrow">
            <a:avLst/>
          </a:prstGeom>
          <a:solidFill>
            <a:srgbClr val="00593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Down Arrow 8"/>
          <p:cNvSpPr/>
          <p:nvPr/>
        </p:nvSpPr>
        <p:spPr>
          <a:xfrm>
            <a:off x="7848600" y="1651000"/>
            <a:ext cx="152400" cy="457200"/>
          </a:xfrm>
          <a:prstGeom prst="downArrow">
            <a:avLst/>
          </a:prstGeom>
          <a:solidFill>
            <a:srgbClr val="00593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16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Numbers</a:t>
            </a:r>
            <a:endParaRPr lang="en-US" dirty="0">
              <a:solidFill>
                <a:schemeClr val="bg1"/>
              </a:solidFill>
            </a:endParaRPr>
          </a:p>
        </p:txBody>
      </p:sp>
      <p:sp>
        <p:nvSpPr>
          <p:cNvPr id="7" name="TextBox 6"/>
          <p:cNvSpPr txBox="1"/>
          <p:nvPr/>
        </p:nvSpPr>
        <p:spPr>
          <a:xfrm>
            <a:off x="600099" y="5715000"/>
            <a:ext cx="7883501" cy="553998"/>
          </a:xfrm>
          <a:prstGeom prst="rect">
            <a:avLst/>
          </a:prstGeom>
          <a:noFill/>
        </p:spPr>
        <p:txBody>
          <a:bodyPr wrap="square" rtlCol="0">
            <a:spAutoFit/>
          </a:bodyPr>
          <a:lstStyle/>
          <a:p>
            <a:r>
              <a:rPr lang="en-US" sz="1000" i="1" dirty="0" smtClean="0"/>
              <a:t>*Source Georgia Budget &amp; Policy Institute, Georgia Budget Primer , page 2 </a:t>
            </a:r>
            <a:r>
              <a:rPr lang="en-US" sz="1000" dirty="0">
                <a:hlinkClick r:id="rId3"/>
              </a:rPr>
              <a:t>http://</a:t>
            </a:r>
            <a:r>
              <a:rPr lang="en-US" sz="1000" dirty="0" smtClean="0">
                <a:hlinkClick r:id="rId3"/>
              </a:rPr>
              <a:t>gbpi.org/wp-content/uploads/2015/08/Georgia-Budget-Primer-2016.pdf</a:t>
            </a:r>
            <a:endParaRPr lang="en-US" sz="1000" dirty="0" smtClean="0"/>
          </a:p>
          <a:p>
            <a:endParaRPr lang="en-US" sz="1000" dirty="0"/>
          </a:p>
        </p:txBody>
      </p:sp>
      <p:sp>
        <p:nvSpPr>
          <p:cNvPr id="4" name="Rectangle 3"/>
          <p:cNvSpPr/>
          <p:nvPr/>
        </p:nvSpPr>
        <p:spPr>
          <a:xfrm>
            <a:off x="914400" y="1981200"/>
            <a:ext cx="6934200" cy="1877437"/>
          </a:xfrm>
          <a:prstGeom prst="rect">
            <a:avLst/>
          </a:prstGeom>
        </p:spPr>
        <p:txBody>
          <a:bodyPr wrap="square">
            <a:spAutoFit/>
          </a:bodyPr>
          <a:lstStyle/>
          <a:p>
            <a:r>
              <a:rPr lang="en-US" sz="6000" dirty="0">
                <a:solidFill>
                  <a:srgbClr val="00593C"/>
                </a:solidFill>
              </a:rPr>
              <a:t>1.7 million </a:t>
            </a:r>
            <a:r>
              <a:rPr lang="en-US" sz="2800" b="1" dirty="0">
                <a:solidFill>
                  <a:srgbClr val="00593C"/>
                </a:solidFill>
              </a:rPr>
              <a:t>– approximate number of children in the K-12 public school </a:t>
            </a:r>
            <a:r>
              <a:rPr lang="en-US" sz="2800" b="1" dirty="0" smtClean="0">
                <a:solidFill>
                  <a:srgbClr val="00593C"/>
                </a:solidFill>
              </a:rPr>
              <a:t>system in Georgia.</a:t>
            </a:r>
            <a:endParaRPr lang="en-US" sz="2800" b="1" dirty="0">
              <a:solidFill>
                <a:srgbClr val="00593C"/>
              </a:solidFill>
            </a:endParaRPr>
          </a:p>
        </p:txBody>
      </p:sp>
    </p:spTree>
    <p:extLst>
      <p:ext uri="{BB962C8B-B14F-4D97-AF65-F5344CB8AC3E}">
        <p14:creationId xmlns:p14="http://schemas.microsoft.com/office/powerpoint/2010/main" val="20437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Numbers</a:t>
            </a:r>
            <a:endParaRPr lang="en-US" dirty="0">
              <a:solidFill>
                <a:schemeClr val="bg1"/>
              </a:solidFill>
            </a:endParaRPr>
          </a:p>
        </p:txBody>
      </p:sp>
      <p:sp>
        <p:nvSpPr>
          <p:cNvPr id="4" name="Rectangle 3"/>
          <p:cNvSpPr/>
          <p:nvPr/>
        </p:nvSpPr>
        <p:spPr>
          <a:xfrm>
            <a:off x="914400" y="1981200"/>
            <a:ext cx="6934200" cy="2308324"/>
          </a:xfrm>
          <a:prstGeom prst="rect">
            <a:avLst/>
          </a:prstGeom>
        </p:spPr>
        <p:txBody>
          <a:bodyPr wrap="square">
            <a:spAutoFit/>
          </a:bodyPr>
          <a:lstStyle/>
          <a:p>
            <a:r>
              <a:rPr lang="en-US" sz="6000" dirty="0" smtClean="0">
                <a:solidFill>
                  <a:srgbClr val="00593C"/>
                </a:solidFill>
              </a:rPr>
              <a:t>26,061</a:t>
            </a:r>
            <a:r>
              <a:rPr lang="en-US" sz="2800" b="1" dirty="0" smtClean="0">
                <a:solidFill>
                  <a:srgbClr val="00593C"/>
                </a:solidFill>
              </a:rPr>
              <a:t>– </a:t>
            </a:r>
            <a:r>
              <a:rPr lang="en-US" sz="2800" b="1" dirty="0">
                <a:solidFill>
                  <a:srgbClr val="00593C"/>
                </a:solidFill>
              </a:rPr>
              <a:t>approximate number of children in the K-12 public school </a:t>
            </a:r>
            <a:r>
              <a:rPr lang="en-US" sz="2800" b="1" dirty="0" smtClean="0">
                <a:solidFill>
                  <a:srgbClr val="00593C"/>
                </a:solidFill>
              </a:rPr>
              <a:t>system educated in State Charter Schools in Georgia for the 2015 – 2016 school year.</a:t>
            </a:r>
            <a:endParaRPr lang="en-US" sz="2800" b="1" dirty="0">
              <a:solidFill>
                <a:srgbClr val="00593C"/>
              </a:solidFill>
            </a:endParaRPr>
          </a:p>
        </p:txBody>
      </p:sp>
    </p:spTree>
    <p:extLst>
      <p:ext uri="{BB962C8B-B14F-4D97-AF65-F5344CB8AC3E}">
        <p14:creationId xmlns:p14="http://schemas.microsoft.com/office/powerpoint/2010/main" val="26104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Numbers</a:t>
            </a:r>
            <a:endParaRPr lang="en-US" dirty="0">
              <a:solidFill>
                <a:schemeClr val="bg1"/>
              </a:solidFill>
            </a:endParaRPr>
          </a:p>
        </p:txBody>
      </p:sp>
      <p:sp>
        <p:nvSpPr>
          <p:cNvPr id="3" name="Content Placeholder 2"/>
          <p:cNvSpPr>
            <a:spLocks noGrp="1"/>
          </p:cNvSpPr>
          <p:nvPr>
            <p:ph idx="1"/>
          </p:nvPr>
        </p:nvSpPr>
        <p:spPr>
          <a:xfrm>
            <a:off x="533400" y="1752600"/>
            <a:ext cx="8229600" cy="4335463"/>
          </a:xfrm>
        </p:spPr>
        <p:txBody>
          <a:bodyPr>
            <a:normAutofit/>
          </a:bodyPr>
          <a:lstStyle/>
          <a:p>
            <a:pPr marL="0" indent="0">
              <a:buNone/>
            </a:pPr>
            <a:r>
              <a:rPr lang="en-US" sz="6000" dirty="0" smtClean="0">
                <a:solidFill>
                  <a:srgbClr val="00593C"/>
                </a:solidFill>
              </a:rPr>
              <a:t>8,217,829,548</a:t>
            </a:r>
            <a:r>
              <a:rPr lang="en-US" sz="3200" dirty="0" smtClean="0">
                <a:solidFill>
                  <a:srgbClr val="00593C"/>
                </a:solidFill>
              </a:rPr>
              <a:t>- FY16 amount allotted to the Georgia Department of Education for QBE.</a:t>
            </a:r>
            <a:endParaRPr lang="en-US" sz="6000" dirty="0">
              <a:solidFill>
                <a:srgbClr val="00593C"/>
              </a:solidFill>
            </a:endParaRPr>
          </a:p>
          <a:p>
            <a:endParaRPr lang="en-US" dirty="0"/>
          </a:p>
          <a:p>
            <a:endParaRPr lang="en-US" dirty="0"/>
          </a:p>
          <a:p>
            <a:endParaRPr lang="en-US" dirty="0"/>
          </a:p>
        </p:txBody>
      </p:sp>
    </p:spTree>
    <p:extLst>
      <p:ext uri="{BB962C8B-B14F-4D97-AF65-F5344CB8AC3E}">
        <p14:creationId xmlns:p14="http://schemas.microsoft.com/office/powerpoint/2010/main" val="25852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858000" cy="685800"/>
          </a:xfrm>
        </p:spPr>
        <p:txBody>
          <a:bodyPr>
            <a:normAutofit fontScale="90000"/>
          </a:bodyPr>
          <a:lstStyle/>
          <a:p>
            <a:r>
              <a:rPr lang="en-US" dirty="0" smtClean="0">
                <a:solidFill>
                  <a:schemeClr val="bg1"/>
                </a:solidFill>
              </a:rPr>
              <a:t>State Allotments by Priorities</a:t>
            </a:r>
            <a:endParaRPr lang="en-US" dirty="0">
              <a:solidFill>
                <a:schemeClr val="bg1"/>
              </a:solidFill>
            </a:endParaRPr>
          </a:p>
        </p:txBody>
      </p:sp>
      <p:sp>
        <p:nvSpPr>
          <p:cNvPr id="7" name="TextBox 6"/>
          <p:cNvSpPr txBox="1"/>
          <p:nvPr/>
        </p:nvSpPr>
        <p:spPr>
          <a:xfrm>
            <a:off x="600099" y="5715000"/>
            <a:ext cx="7883501"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Brief </a:t>
            </a:r>
            <a:r>
              <a:rPr lang="en-US" sz="1000" i="1" dirty="0" smtClean="0"/>
              <a:t>, page 29 </a:t>
            </a:r>
            <a:r>
              <a:rPr lang="en-US" sz="1000" dirty="0" smtClean="0">
                <a:hlinkClick r:id="rId3"/>
              </a:rPr>
              <a:t>https</a:t>
            </a:r>
            <a:r>
              <a:rPr lang="en-US" sz="1000" dirty="0">
                <a:hlinkClick r:id="rId3"/>
              </a:rPr>
              <a:t>://</a:t>
            </a:r>
            <a:r>
              <a:rPr lang="en-US" sz="1000" dirty="0" smtClean="0">
                <a:hlinkClick r:id="rId3"/>
              </a:rPr>
              <a:t>opb.georgia.gov/sites/opb.georgia.gov/files/related_files/site_page/State%20of%20Georgia%20BIB%20AFY%202015-FY%202016.FinalUPDATED08282015.pdf</a:t>
            </a:r>
            <a:endParaRPr lang="en-US" sz="1000" dirty="0" smtClean="0"/>
          </a:p>
          <a:p>
            <a:endParaRPr lang="en-US" sz="1000" dirty="0"/>
          </a:p>
        </p:txBody>
      </p:sp>
      <p:pic>
        <p:nvPicPr>
          <p:cNvPr id="6" name="Picture 5"/>
          <p:cNvPicPr>
            <a:picLocks noChangeAspect="1"/>
          </p:cNvPicPr>
          <p:nvPr/>
        </p:nvPicPr>
        <p:blipFill>
          <a:blip r:embed="rId4"/>
          <a:stretch>
            <a:fillRect/>
          </a:stretch>
        </p:blipFill>
        <p:spPr>
          <a:xfrm>
            <a:off x="762000" y="1162050"/>
            <a:ext cx="7267575" cy="4552950"/>
          </a:xfrm>
          <a:prstGeom prst="rect">
            <a:avLst/>
          </a:prstGeom>
        </p:spPr>
      </p:pic>
    </p:spTree>
    <p:extLst>
      <p:ext uri="{BB962C8B-B14F-4D97-AF65-F5344CB8AC3E}">
        <p14:creationId xmlns:p14="http://schemas.microsoft.com/office/powerpoint/2010/main" val="4250761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State Allotments</a:t>
            </a:r>
            <a:endParaRPr lang="en-US" dirty="0">
              <a:solidFill>
                <a:schemeClr val="bg1"/>
              </a:solidFill>
            </a:endParaRPr>
          </a:p>
        </p:txBody>
      </p:sp>
      <p:sp>
        <p:nvSpPr>
          <p:cNvPr id="7" name="TextBox 6"/>
          <p:cNvSpPr txBox="1"/>
          <p:nvPr/>
        </p:nvSpPr>
        <p:spPr>
          <a:xfrm>
            <a:off x="600099" y="5715000"/>
            <a:ext cx="7883501"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Brief </a:t>
            </a:r>
            <a:r>
              <a:rPr lang="en-US" sz="1000" i="1" dirty="0" smtClean="0"/>
              <a:t>, page 29 </a:t>
            </a:r>
            <a:r>
              <a:rPr lang="en-US" sz="1000" dirty="0" smtClean="0">
                <a:hlinkClick r:id="rId3"/>
              </a:rPr>
              <a:t>https</a:t>
            </a:r>
            <a:r>
              <a:rPr lang="en-US" sz="1000" dirty="0">
                <a:hlinkClick r:id="rId3"/>
              </a:rPr>
              <a:t>://</a:t>
            </a:r>
            <a:r>
              <a:rPr lang="en-US" sz="1000" dirty="0" smtClean="0">
                <a:hlinkClick r:id="rId3"/>
              </a:rPr>
              <a:t>opb.georgia.gov/sites/opb.georgia.gov/files/related_files/site_page/State%20of%20Georgia%20BIB%20AFY%202015-FY%202016.FinalUPDATED08282015.pdf</a:t>
            </a:r>
            <a:endParaRPr lang="en-US" sz="1000" dirty="0" smtClean="0"/>
          </a:p>
          <a:p>
            <a:endParaRPr lang="en-US" sz="1000" dirty="0"/>
          </a:p>
        </p:txBody>
      </p:sp>
      <p:pic>
        <p:nvPicPr>
          <p:cNvPr id="5" name="Picture 4"/>
          <p:cNvPicPr>
            <a:picLocks noChangeAspect="1"/>
          </p:cNvPicPr>
          <p:nvPr/>
        </p:nvPicPr>
        <p:blipFill>
          <a:blip r:embed="rId4"/>
          <a:stretch>
            <a:fillRect/>
          </a:stretch>
        </p:blipFill>
        <p:spPr>
          <a:xfrm>
            <a:off x="356282" y="1631535"/>
            <a:ext cx="8371134" cy="3366329"/>
          </a:xfrm>
          <a:prstGeom prst="rect">
            <a:avLst/>
          </a:prstGeom>
        </p:spPr>
      </p:pic>
    </p:spTree>
    <p:extLst>
      <p:ext uri="{BB962C8B-B14F-4D97-AF65-F5344CB8AC3E}">
        <p14:creationId xmlns:p14="http://schemas.microsoft.com/office/powerpoint/2010/main" val="284200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239000" cy="685800"/>
          </a:xfrm>
        </p:spPr>
        <p:txBody>
          <a:bodyPr>
            <a:normAutofit fontScale="90000"/>
          </a:bodyPr>
          <a:lstStyle/>
          <a:p>
            <a:r>
              <a:rPr lang="en-US" dirty="0" smtClean="0">
                <a:solidFill>
                  <a:schemeClr val="bg1"/>
                </a:solidFill>
              </a:rPr>
              <a:t>Breakout of an Educated Georgia</a:t>
            </a:r>
            <a:endParaRPr lang="en-US" dirty="0">
              <a:solidFill>
                <a:schemeClr val="bg1"/>
              </a:solidFill>
            </a:endParaRPr>
          </a:p>
        </p:txBody>
      </p:sp>
      <p:sp>
        <p:nvSpPr>
          <p:cNvPr id="7" name="TextBox 6"/>
          <p:cNvSpPr txBox="1"/>
          <p:nvPr/>
        </p:nvSpPr>
        <p:spPr>
          <a:xfrm>
            <a:off x="600099" y="5715000"/>
            <a:ext cx="7883501"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Brief </a:t>
            </a:r>
            <a:r>
              <a:rPr lang="en-US" sz="1000" i="1" dirty="0" smtClean="0"/>
              <a:t>, page 29 </a:t>
            </a:r>
            <a:r>
              <a:rPr lang="en-US" sz="1000" dirty="0" smtClean="0">
                <a:hlinkClick r:id="rId3"/>
              </a:rPr>
              <a:t>https</a:t>
            </a:r>
            <a:r>
              <a:rPr lang="en-US" sz="1000" dirty="0">
                <a:hlinkClick r:id="rId3"/>
              </a:rPr>
              <a:t>://</a:t>
            </a:r>
            <a:r>
              <a:rPr lang="en-US" sz="1000" dirty="0" smtClean="0">
                <a:hlinkClick r:id="rId3"/>
              </a:rPr>
              <a:t>opb.georgia.gov/sites/opb.georgia.gov/files/related_files/site_page/State%20of%20Georgia%20BIB%20AFY%202015-FY%202016.FinalUPDATED08282015.pdf</a:t>
            </a:r>
            <a:endParaRPr lang="en-US" sz="1000" dirty="0" smtClean="0"/>
          </a:p>
          <a:p>
            <a:endParaRPr lang="en-US" sz="1000" dirty="0"/>
          </a:p>
        </p:txBody>
      </p:sp>
      <p:pic>
        <p:nvPicPr>
          <p:cNvPr id="3" name="Picture 2"/>
          <p:cNvPicPr>
            <a:picLocks noChangeAspect="1"/>
          </p:cNvPicPr>
          <p:nvPr/>
        </p:nvPicPr>
        <p:blipFill>
          <a:blip r:embed="rId4"/>
          <a:stretch>
            <a:fillRect/>
          </a:stretch>
        </p:blipFill>
        <p:spPr>
          <a:xfrm>
            <a:off x="914400" y="1143000"/>
            <a:ext cx="7162800" cy="4267200"/>
          </a:xfrm>
          <a:prstGeom prst="rect">
            <a:avLst/>
          </a:prstGeom>
        </p:spPr>
      </p:pic>
    </p:spTree>
    <p:extLst>
      <p:ext uri="{BB962C8B-B14F-4D97-AF65-F5344CB8AC3E}">
        <p14:creationId xmlns:p14="http://schemas.microsoft.com/office/powerpoint/2010/main" val="1097226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609600"/>
            <a:ext cx="4991100" cy="2286000"/>
          </a:xfrm>
        </p:spPr>
        <p:txBody>
          <a:bodyPr>
            <a:normAutofit fontScale="90000"/>
          </a:bodyPr>
          <a:lstStyle/>
          <a:p>
            <a:pPr algn="ctr"/>
            <a:r>
              <a:rPr lang="en-US" sz="5000" dirty="0" smtClean="0">
                <a:solidFill>
                  <a:srgbClr val="00593C"/>
                </a:solidFill>
              </a:rPr>
              <a:t>QBE Now &amp; </a:t>
            </a:r>
            <a:br>
              <a:rPr lang="en-US" sz="5000" dirty="0" smtClean="0">
                <a:solidFill>
                  <a:srgbClr val="00593C"/>
                </a:solidFill>
              </a:rPr>
            </a:br>
            <a:r>
              <a:rPr lang="en-US" dirty="0" smtClean="0">
                <a:solidFill>
                  <a:srgbClr val="00593C"/>
                </a:solidFill>
              </a:rPr>
              <a:t>The Possible </a:t>
            </a:r>
            <a:r>
              <a:rPr lang="en-US" sz="5000" dirty="0" smtClean="0">
                <a:solidFill>
                  <a:srgbClr val="00593C"/>
                </a:solidFill>
              </a:rPr>
              <a:t>Future</a:t>
            </a:r>
            <a:endParaRPr lang="en-US" sz="5000" dirty="0">
              <a:solidFill>
                <a:srgbClr val="00593C"/>
              </a:solidFill>
            </a:endParaRPr>
          </a:p>
        </p:txBody>
      </p:sp>
    </p:spTree>
    <p:extLst>
      <p:ext uri="{BB962C8B-B14F-4D97-AF65-F5344CB8AC3E}">
        <p14:creationId xmlns:p14="http://schemas.microsoft.com/office/powerpoint/2010/main" val="247741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71650"/>
            <a:ext cx="8305800" cy="4583113"/>
          </a:xfrm>
        </p:spPr>
        <p:txBody>
          <a:bodyPr>
            <a:noAutofit/>
          </a:bodyPr>
          <a:lstStyle/>
          <a:p>
            <a:r>
              <a:rPr lang="en-US" sz="3600" b="1" dirty="0">
                <a:solidFill>
                  <a:srgbClr val="00593C"/>
                </a:solidFill>
              </a:rPr>
              <a:t>The Quality Basic Education </a:t>
            </a:r>
            <a:r>
              <a:rPr lang="en-US" sz="3600" b="1" dirty="0" smtClean="0">
                <a:solidFill>
                  <a:srgbClr val="00593C"/>
                </a:solidFill>
              </a:rPr>
              <a:t>(QBE) Act </a:t>
            </a:r>
            <a:r>
              <a:rPr lang="en-US" sz="3600" b="1" dirty="0">
                <a:solidFill>
                  <a:srgbClr val="00593C"/>
                </a:solidFill>
              </a:rPr>
              <a:t>was enacted into law by the 1985 session of the Georgia General </a:t>
            </a:r>
            <a:r>
              <a:rPr lang="en-US" sz="3600" b="1" dirty="0" smtClean="0">
                <a:solidFill>
                  <a:srgbClr val="00593C"/>
                </a:solidFill>
              </a:rPr>
              <a:t>Assembly. </a:t>
            </a:r>
          </a:p>
          <a:p>
            <a:endParaRPr lang="en-US" sz="3600" b="1" dirty="0" smtClean="0">
              <a:solidFill>
                <a:srgbClr val="00593C"/>
              </a:solidFill>
            </a:endParaRPr>
          </a:p>
          <a:p>
            <a:r>
              <a:rPr lang="en-US" sz="3600" b="1" dirty="0" smtClean="0">
                <a:solidFill>
                  <a:srgbClr val="00593C"/>
                </a:solidFill>
              </a:rPr>
              <a:t>The </a:t>
            </a:r>
            <a:r>
              <a:rPr lang="en-US" sz="3600" b="1" dirty="0" smtClean="0">
                <a:solidFill>
                  <a:srgbClr val="00593C"/>
                </a:solidFill>
              </a:rPr>
              <a:t>QBE Act </a:t>
            </a:r>
            <a:r>
              <a:rPr lang="en-US" sz="3600" b="1" dirty="0">
                <a:solidFill>
                  <a:srgbClr val="00593C"/>
                </a:solidFill>
              </a:rPr>
              <a:t>set out the provisions for educational funding for grades </a:t>
            </a:r>
            <a:r>
              <a:rPr lang="en-US" sz="3600" b="1" dirty="0" smtClean="0">
                <a:solidFill>
                  <a:srgbClr val="00593C"/>
                </a:solidFill>
              </a:rPr>
              <a:t>kindergarten </a:t>
            </a:r>
            <a:r>
              <a:rPr lang="en-US" sz="3600" b="1" dirty="0">
                <a:solidFill>
                  <a:srgbClr val="00593C"/>
                </a:solidFill>
              </a:rPr>
              <a:t>through twelve</a:t>
            </a:r>
            <a:r>
              <a:rPr lang="en-US" sz="3600" b="1" dirty="0" smtClean="0">
                <a:solidFill>
                  <a:srgbClr val="00593C"/>
                </a:solidFill>
              </a:rPr>
              <a:t>.</a:t>
            </a:r>
          </a:p>
          <a:p>
            <a:endParaRPr lang="en-US" sz="3600" dirty="0"/>
          </a:p>
        </p:txBody>
      </p:sp>
      <p:sp>
        <p:nvSpPr>
          <p:cNvPr id="4" name="Title 1"/>
          <p:cNvSpPr txBox="1">
            <a:spLocks/>
          </p:cNvSpPr>
          <p:nvPr/>
        </p:nvSpPr>
        <p:spPr>
          <a:xfrm>
            <a:off x="457200" y="1162050"/>
            <a:ext cx="4876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a:t>
            </a:r>
            <a:endParaRPr lang="en-US" dirty="0">
              <a:solidFill>
                <a:srgbClr val="00593C"/>
              </a:solidFill>
            </a:endParaRPr>
          </a:p>
        </p:txBody>
      </p:sp>
    </p:spTree>
    <p:extLst>
      <p:ext uri="{BB962C8B-B14F-4D97-AF65-F5344CB8AC3E}">
        <p14:creationId xmlns:p14="http://schemas.microsoft.com/office/powerpoint/2010/main" val="344044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2" y="152400"/>
            <a:ext cx="7699248" cy="605229"/>
          </a:xfrm>
        </p:spPr>
        <p:txBody>
          <a:bodyPr>
            <a:noAutofit/>
          </a:bodyPr>
          <a:lstStyle/>
          <a:p>
            <a:r>
              <a:rPr lang="en-US" sz="3600" dirty="0" smtClean="0">
                <a:solidFill>
                  <a:schemeClr val="bg1"/>
                </a:solidFill>
              </a:rPr>
              <a:t>We’re Here to Talk about a Dirty Word</a:t>
            </a:r>
            <a:endParaRPr lang="en-US" sz="36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9821" y="1050238"/>
            <a:ext cx="2667000" cy="28892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9886" y="1071498"/>
            <a:ext cx="3095606" cy="28679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4156470"/>
            <a:ext cx="4348334" cy="2467235"/>
          </a:xfrm>
          <a:prstGeom prst="rect">
            <a:avLst/>
          </a:prstGeom>
        </p:spPr>
      </p:pic>
    </p:spTree>
    <p:extLst>
      <p:ext uri="{BB962C8B-B14F-4D97-AF65-F5344CB8AC3E}">
        <p14:creationId xmlns:p14="http://schemas.microsoft.com/office/powerpoint/2010/main" val="269762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295400"/>
            <a:ext cx="8305800" cy="5105400"/>
          </a:xfrm>
        </p:spPr>
        <p:txBody>
          <a:bodyPr>
            <a:normAutofit lnSpcReduction="10000"/>
          </a:bodyPr>
          <a:lstStyle/>
          <a:p>
            <a:r>
              <a:rPr lang="en-US" sz="3600" b="1" dirty="0" smtClean="0">
                <a:solidFill>
                  <a:srgbClr val="00593C"/>
                </a:solidFill>
              </a:rPr>
              <a:t>The </a:t>
            </a:r>
            <a:r>
              <a:rPr lang="en-US" sz="3600" b="1" dirty="0">
                <a:solidFill>
                  <a:srgbClr val="00593C"/>
                </a:solidFill>
              </a:rPr>
              <a:t>QBE-based state charter school funding is authorized in O.C.G.A. § 20-2-2068.1. </a:t>
            </a:r>
            <a:endParaRPr lang="en-US" sz="3600" b="1" dirty="0" smtClean="0">
              <a:solidFill>
                <a:srgbClr val="00593C"/>
              </a:solidFill>
            </a:endParaRPr>
          </a:p>
          <a:p>
            <a:endParaRPr lang="en-US" sz="3600" b="1" dirty="0" smtClean="0">
              <a:solidFill>
                <a:srgbClr val="00593C"/>
              </a:solidFill>
            </a:endParaRPr>
          </a:p>
          <a:p>
            <a:r>
              <a:rPr lang="en-US" sz="3600" b="1" dirty="0" smtClean="0">
                <a:solidFill>
                  <a:srgbClr val="00593C"/>
                </a:solidFill>
              </a:rPr>
              <a:t>The FY16 appropriation </a:t>
            </a:r>
            <a:r>
              <a:rPr lang="en-US" sz="3600" b="1" dirty="0">
                <a:solidFill>
                  <a:srgbClr val="00593C"/>
                </a:solidFill>
              </a:rPr>
              <a:t>in QBE </a:t>
            </a:r>
            <a:r>
              <a:rPr lang="en-US" sz="3600" b="1" dirty="0" smtClean="0">
                <a:solidFill>
                  <a:srgbClr val="00593C"/>
                </a:solidFill>
              </a:rPr>
              <a:t>for state charter schools was </a:t>
            </a:r>
            <a:r>
              <a:rPr lang="en-US" sz="3600" b="1" dirty="0">
                <a:solidFill>
                  <a:srgbClr val="00593C"/>
                </a:solidFill>
              </a:rPr>
              <a:t>$65,797,180, which included $36,788,763 for state virtual charters </a:t>
            </a:r>
            <a:r>
              <a:rPr lang="en-US" sz="3600" b="1" dirty="0" smtClean="0">
                <a:solidFill>
                  <a:srgbClr val="00593C"/>
                </a:solidFill>
              </a:rPr>
              <a:t>and $29,008,417 </a:t>
            </a:r>
            <a:r>
              <a:rPr lang="en-US" sz="3600" b="1" dirty="0">
                <a:solidFill>
                  <a:srgbClr val="00593C"/>
                </a:solidFill>
              </a:rPr>
              <a:t>for state brick and mortar charters.</a:t>
            </a:r>
          </a:p>
        </p:txBody>
      </p:sp>
    </p:spTree>
    <p:extLst>
      <p:ext uri="{BB962C8B-B14F-4D97-AF65-F5344CB8AC3E}">
        <p14:creationId xmlns:p14="http://schemas.microsoft.com/office/powerpoint/2010/main" val="880017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71650"/>
            <a:ext cx="8305800" cy="4583113"/>
          </a:xfrm>
        </p:spPr>
        <p:txBody>
          <a:bodyPr>
            <a:normAutofit lnSpcReduction="10000"/>
          </a:bodyPr>
          <a:lstStyle/>
          <a:p>
            <a:r>
              <a:rPr lang="en-US" sz="3000" b="1" dirty="0" smtClean="0">
                <a:solidFill>
                  <a:srgbClr val="00593C"/>
                </a:solidFill>
              </a:rPr>
              <a:t>Georgia </a:t>
            </a:r>
            <a:r>
              <a:rPr lang="en-US" sz="3000" b="1" dirty="0">
                <a:solidFill>
                  <a:srgbClr val="00593C"/>
                </a:solidFill>
              </a:rPr>
              <a:t>utilizes a state funding formula that is based on the full-time equivalent (FTE) student counts in eighteen instructional </a:t>
            </a:r>
            <a:r>
              <a:rPr lang="en-US" sz="3000" b="1" dirty="0" smtClean="0">
                <a:solidFill>
                  <a:srgbClr val="00593C"/>
                </a:solidFill>
              </a:rPr>
              <a:t>programs to calculate QBE.</a:t>
            </a:r>
            <a:endParaRPr lang="en-US" sz="3000" b="1" dirty="0">
              <a:solidFill>
                <a:srgbClr val="00593C"/>
              </a:solidFill>
            </a:endParaRPr>
          </a:p>
          <a:p>
            <a:endParaRPr lang="en-US" sz="3000" b="1" dirty="0" smtClean="0">
              <a:solidFill>
                <a:srgbClr val="00593C"/>
              </a:solidFill>
            </a:endParaRPr>
          </a:p>
          <a:p>
            <a:r>
              <a:rPr lang="en-US" sz="3000" b="1" dirty="0" smtClean="0">
                <a:solidFill>
                  <a:srgbClr val="00593C"/>
                </a:solidFill>
              </a:rPr>
              <a:t>Cost </a:t>
            </a:r>
            <a:r>
              <a:rPr lang="en-US" sz="3000" b="1" dirty="0">
                <a:solidFill>
                  <a:srgbClr val="00593C"/>
                </a:solidFill>
              </a:rPr>
              <a:t>components are identified for each program.</a:t>
            </a:r>
          </a:p>
          <a:p>
            <a:endParaRPr lang="en-US" sz="3000" b="1" dirty="0" smtClean="0">
              <a:solidFill>
                <a:srgbClr val="00593C"/>
              </a:solidFill>
            </a:endParaRPr>
          </a:p>
          <a:p>
            <a:r>
              <a:rPr lang="en-US" sz="3000" b="1" dirty="0" smtClean="0">
                <a:solidFill>
                  <a:srgbClr val="00593C"/>
                </a:solidFill>
              </a:rPr>
              <a:t>Programs </a:t>
            </a:r>
            <a:r>
              <a:rPr lang="en-US" sz="3000" b="1" dirty="0">
                <a:solidFill>
                  <a:srgbClr val="00593C"/>
                </a:solidFill>
              </a:rPr>
              <a:t>are weighted to reflect estimated costs associated with each program</a:t>
            </a:r>
            <a:r>
              <a:rPr lang="en-US" sz="3000" b="1" dirty="0" smtClean="0">
                <a:solidFill>
                  <a:srgbClr val="00593C"/>
                </a:solidFill>
              </a:rPr>
              <a:t>.</a:t>
            </a:r>
          </a:p>
          <a:p>
            <a:endParaRPr lang="en-US" dirty="0"/>
          </a:p>
          <a:p>
            <a:endParaRPr lang="en-US" dirty="0"/>
          </a:p>
          <a:p>
            <a:endParaRPr lang="en-US" dirty="0"/>
          </a:p>
        </p:txBody>
      </p:sp>
      <p:sp>
        <p:nvSpPr>
          <p:cNvPr id="4" name="Title 1"/>
          <p:cNvSpPr txBox="1">
            <a:spLocks/>
          </p:cNvSpPr>
          <p:nvPr/>
        </p:nvSpPr>
        <p:spPr>
          <a:xfrm>
            <a:off x="457200" y="1162050"/>
            <a:ext cx="4876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a:t>
            </a:r>
            <a:endParaRPr lang="en-US" dirty="0">
              <a:solidFill>
                <a:srgbClr val="00593C"/>
              </a:solidFill>
            </a:endParaRPr>
          </a:p>
        </p:txBody>
      </p:sp>
    </p:spTree>
    <p:extLst>
      <p:ext uri="{BB962C8B-B14F-4D97-AF65-F5344CB8AC3E}">
        <p14:creationId xmlns:p14="http://schemas.microsoft.com/office/powerpoint/2010/main" val="2718015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71650"/>
            <a:ext cx="8305800" cy="4583113"/>
          </a:xfrm>
        </p:spPr>
        <p:txBody>
          <a:bodyPr>
            <a:normAutofit/>
          </a:bodyPr>
          <a:lstStyle/>
          <a:p>
            <a:r>
              <a:rPr lang="en-US" sz="3000" b="1" dirty="0" smtClean="0">
                <a:solidFill>
                  <a:srgbClr val="00593C"/>
                </a:solidFill>
              </a:rPr>
              <a:t>Six </a:t>
            </a:r>
            <a:r>
              <a:rPr lang="en-US" sz="3000" b="1" dirty="0">
                <a:solidFill>
                  <a:srgbClr val="00593C"/>
                </a:solidFill>
              </a:rPr>
              <a:t>of these programs are for Exceptional Education students (Mild Resource, Moderate Resource, Moderate Self-Contained, Severe Self-Contained, Inclusion, and Gifted</a:t>
            </a:r>
            <a:r>
              <a:rPr lang="en-US" sz="3000" b="1" dirty="0" smtClean="0">
                <a:solidFill>
                  <a:srgbClr val="00593C"/>
                </a:solidFill>
              </a:rPr>
              <a:t>).</a:t>
            </a:r>
          </a:p>
          <a:p>
            <a:endParaRPr lang="en-US" sz="3000" b="1" dirty="0" smtClean="0">
              <a:solidFill>
                <a:srgbClr val="00593C"/>
              </a:solidFill>
            </a:endParaRPr>
          </a:p>
          <a:p>
            <a:r>
              <a:rPr lang="en-US" sz="3000" b="1" dirty="0">
                <a:solidFill>
                  <a:srgbClr val="00593C"/>
                </a:solidFill>
              </a:rPr>
              <a:t>Twelve of the 18 QBE programs are for students in regular </a:t>
            </a:r>
            <a:r>
              <a:rPr lang="en-US" sz="3000" b="1" dirty="0" smtClean="0">
                <a:solidFill>
                  <a:srgbClr val="00593C"/>
                </a:solidFill>
              </a:rPr>
              <a:t>education: K</a:t>
            </a:r>
            <a:r>
              <a:rPr lang="en-US" sz="3000" b="1" dirty="0">
                <a:solidFill>
                  <a:srgbClr val="00593C"/>
                </a:solidFill>
              </a:rPr>
              <a:t>, K EIP, Gr 1-3, Gr 1-3 EIP, Gr 4-5, Gr 4-5 EIP, Middle School, Gr 9-12, </a:t>
            </a:r>
            <a:r>
              <a:rPr lang="en-US" sz="3000" b="1" dirty="0" smtClean="0">
                <a:solidFill>
                  <a:srgbClr val="00593C"/>
                </a:solidFill>
              </a:rPr>
              <a:t>Vocational </a:t>
            </a:r>
            <a:r>
              <a:rPr lang="en-US" sz="3000" b="1" dirty="0">
                <a:solidFill>
                  <a:srgbClr val="00593C"/>
                </a:solidFill>
              </a:rPr>
              <a:t>Labs, Remedial, Alt Ed, and ESOL.</a:t>
            </a:r>
          </a:p>
          <a:p>
            <a:endParaRPr lang="en-US" dirty="0"/>
          </a:p>
          <a:p>
            <a:endParaRPr lang="en-US" dirty="0"/>
          </a:p>
          <a:p>
            <a:endParaRPr lang="en-US" dirty="0"/>
          </a:p>
          <a:p>
            <a:endParaRPr lang="en-US" dirty="0"/>
          </a:p>
        </p:txBody>
      </p:sp>
      <p:sp>
        <p:nvSpPr>
          <p:cNvPr id="4" name="Title 1"/>
          <p:cNvSpPr txBox="1">
            <a:spLocks/>
          </p:cNvSpPr>
          <p:nvPr/>
        </p:nvSpPr>
        <p:spPr>
          <a:xfrm>
            <a:off x="457200" y="1162050"/>
            <a:ext cx="4876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a:t>
            </a:r>
            <a:endParaRPr lang="en-US" dirty="0">
              <a:solidFill>
                <a:srgbClr val="00593C"/>
              </a:solidFill>
            </a:endParaRPr>
          </a:p>
        </p:txBody>
      </p:sp>
    </p:spTree>
    <p:extLst>
      <p:ext uri="{BB962C8B-B14F-4D97-AF65-F5344CB8AC3E}">
        <p14:creationId xmlns:p14="http://schemas.microsoft.com/office/powerpoint/2010/main" val="243010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533400"/>
          </a:xfrm>
        </p:spPr>
        <p:txBody>
          <a:bodyPr>
            <a:normAutofit fontScale="90000"/>
          </a:bodyPr>
          <a:lstStyle/>
          <a:p>
            <a:r>
              <a:rPr lang="en-US" dirty="0">
                <a:solidFill>
                  <a:schemeClr val="bg1"/>
                </a:solidFill>
              </a:rPr>
              <a:t>Quality Basic Education (QBE)</a:t>
            </a:r>
          </a:p>
        </p:txBody>
      </p:sp>
      <p:sp>
        <p:nvSpPr>
          <p:cNvPr id="3" name="Content Placeholder 2"/>
          <p:cNvSpPr>
            <a:spLocks noGrp="1"/>
          </p:cNvSpPr>
          <p:nvPr>
            <p:ph idx="1"/>
          </p:nvPr>
        </p:nvSpPr>
        <p:spPr>
          <a:xfrm>
            <a:off x="457200" y="1295400"/>
            <a:ext cx="8305800" cy="5181600"/>
          </a:xfrm>
        </p:spPr>
        <p:txBody>
          <a:bodyPr>
            <a:normAutofit/>
          </a:bodyPr>
          <a:lstStyle/>
          <a:p>
            <a:r>
              <a:rPr lang="en-US" sz="4800" b="1" dirty="0" smtClean="0">
                <a:solidFill>
                  <a:srgbClr val="00593C"/>
                </a:solidFill>
              </a:rPr>
              <a:t>Accurate FTE reporting is critical to receiving correct funding through QBE.</a:t>
            </a:r>
          </a:p>
          <a:p>
            <a:endParaRPr lang="en-US" sz="3600" b="1" dirty="0">
              <a:solidFill>
                <a:srgbClr val="00593C"/>
              </a:solidFill>
            </a:endParaRPr>
          </a:p>
        </p:txBody>
      </p:sp>
    </p:spTree>
    <p:extLst>
      <p:ext uri="{BB962C8B-B14F-4D97-AF65-F5344CB8AC3E}">
        <p14:creationId xmlns:p14="http://schemas.microsoft.com/office/powerpoint/2010/main" val="58847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533400"/>
          </a:xfrm>
        </p:spPr>
        <p:txBody>
          <a:bodyPr>
            <a:normAutofit fontScale="90000"/>
          </a:bodyPr>
          <a:lstStyle/>
          <a:p>
            <a:r>
              <a:rPr lang="en-US" dirty="0">
                <a:solidFill>
                  <a:schemeClr val="bg1"/>
                </a:solidFill>
              </a:rPr>
              <a:t>Quality Basic Education (QBE)</a:t>
            </a:r>
          </a:p>
        </p:txBody>
      </p:sp>
      <p:sp>
        <p:nvSpPr>
          <p:cNvPr id="3" name="Content Placeholder 2"/>
          <p:cNvSpPr>
            <a:spLocks noGrp="1"/>
          </p:cNvSpPr>
          <p:nvPr>
            <p:ph idx="1"/>
          </p:nvPr>
        </p:nvSpPr>
        <p:spPr>
          <a:xfrm>
            <a:off x="457200" y="1295400"/>
            <a:ext cx="8305800" cy="5181600"/>
          </a:xfrm>
        </p:spPr>
        <p:txBody>
          <a:bodyPr>
            <a:normAutofit/>
          </a:bodyPr>
          <a:lstStyle/>
          <a:p>
            <a:r>
              <a:rPr lang="en-US" sz="4800" b="1" dirty="0" smtClean="0">
                <a:solidFill>
                  <a:srgbClr val="00593C"/>
                </a:solidFill>
              </a:rPr>
              <a:t>QBE allotments for State Charter Schools are calculated using the same allocation method as all other school districts in the state.</a:t>
            </a:r>
          </a:p>
          <a:p>
            <a:endParaRPr lang="en-US" sz="3600" b="1" dirty="0">
              <a:solidFill>
                <a:srgbClr val="00593C"/>
              </a:solidFill>
            </a:endParaRPr>
          </a:p>
        </p:txBody>
      </p:sp>
    </p:spTree>
    <p:extLst>
      <p:ext uri="{BB962C8B-B14F-4D97-AF65-F5344CB8AC3E}">
        <p14:creationId xmlns:p14="http://schemas.microsoft.com/office/powerpoint/2010/main" val="4027915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a:p>
            <a:r>
              <a:rPr lang="en-US" dirty="0" smtClean="0"/>
              <a:t>Cuer</a:t>
            </a:r>
            <a:endParaRPr lang="en-US" dirty="0"/>
          </a:p>
        </p:txBody>
      </p:sp>
      <p:sp>
        <p:nvSpPr>
          <p:cNvPr id="4" name="Title 1"/>
          <p:cNvSpPr txBox="1">
            <a:spLocks/>
          </p:cNvSpPr>
          <p:nvPr/>
        </p:nvSpPr>
        <p:spPr>
          <a:xfrm>
            <a:off x="457200" y="1162050"/>
            <a:ext cx="7924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Current Program Weights &amp; Funding</a:t>
            </a:r>
            <a:endParaRPr lang="en-US" dirty="0">
              <a:solidFill>
                <a:srgbClr val="00593C"/>
              </a:solidFill>
            </a:endParaRPr>
          </a:p>
        </p:txBody>
      </p:sp>
      <p:pic>
        <p:nvPicPr>
          <p:cNvPr id="9" name="Picture 8"/>
          <p:cNvPicPr>
            <a:picLocks noChangeAspect="1"/>
          </p:cNvPicPr>
          <p:nvPr/>
        </p:nvPicPr>
        <p:blipFill>
          <a:blip r:embed="rId3"/>
          <a:stretch>
            <a:fillRect/>
          </a:stretch>
        </p:blipFill>
        <p:spPr>
          <a:xfrm>
            <a:off x="457200" y="2019300"/>
            <a:ext cx="8305800" cy="4583113"/>
          </a:xfrm>
          <a:prstGeom prst="rect">
            <a:avLst/>
          </a:prstGeom>
        </p:spPr>
      </p:pic>
    </p:spTree>
    <p:extLst>
      <p:ext uri="{BB962C8B-B14F-4D97-AF65-F5344CB8AC3E}">
        <p14:creationId xmlns:p14="http://schemas.microsoft.com/office/powerpoint/2010/main" val="1936514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a:p>
            <a:endParaRPr lang="en-US" dirty="0"/>
          </a:p>
        </p:txBody>
      </p:sp>
      <p:sp>
        <p:nvSpPr>
          <p:cNvPr id="4" name="Title 1"/>
          <p:cNvSpPr txBox="1">
            <a:spLocks/>
          </p:cNvSpPr>
          <p:nvPr/>
        </p:nvSpPr>
        <p:spPr>
          <a:xfrm>
            <a:off x="457199" y="1162050"/>
            <a:ext cx="6973711"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a:solidFill>
                  <a:srgbClr val="00593C"/>
                </a:solidFill>
              </a:rPr>
              <a:t>Teacher Student Ratio</a:t>
            </a:r>
          </a:p>
        </p:txBody>
      </p:sp>
      <p:pic>
        <p:nvPicPr>
          <p:cNvPr id="8" name="Picture 7"/>
          <p:cNvPicPr>
            <a:picLocks noChangeAspect="1"/>
          </p:cNvPicPr>
          <p:nvPr/>
        </p:nvPicPr>
        <p:blipFill>
          <a:blip r:embed="rId3"/>
          <a:stretch>
            <a:fillRect/>
          </a:stretch>
        </p:blipFill>
        <p:spPr>
          <a:xfrm>
            <a:off x="609600" y="1797558"/>
            <a:ext cx="7620000" cy="4814485"/>
          </a:xfrm>
          <a:prstGeom prst="rect">
            <a:avLst/>
          </a:prstGeom>
        </p:spPr>
      </p:pic>
    </p:spTree>
    <p:extLst>
      <p:ext uri="{BB962C8B-B14F-4D97-AF65-F5344CB8AC3E}">
        <p14:creationId xmlns:p14="http://schemas.microsoft.com/office/powerpoint/2010/main" val="2356646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209800"/>
            <a:ext cx="8305800" cy="4144963"/>
          </a:xfrm>
        </p:spPr>
        <p:txBody>
          <a:bodyPr>
            <a:normAutofit lnSpcReduction="10000"/>
          </a:bodyPr>
          <a:lstStyle/>
          <a:p>
            <a:r>
              <a:rPr lang="en-US" sz="3000" b="1" dirty="0" smtClean="0">
                <a:solidFill>
                  <a:srgbClr val="00593C"/>
                </a:solidFill>
              </a:rPr>
              <a:t>Salaries </a:t>
            </a:r>
            <a:r>
              <a:rPr lang="en-US" sz="3000" b="1" dirty="0">
                <a:solidFill>
                  <a:srgbClr val="00593C"/>
                </a:solidFill>
              </a:rPr>
              <a:t>and benefits for Teachers, paraprofessionals (Kindergarten only), Subject Specialist (Art, Music, Physical Education, Foreign Language), Counselors, T</a:t>
            </a:r>
            <a:r>
              <a:rPr lang="en-US" sz="3000" b="1" dirty="0" smtClean="0">
                <a:solidFill>
                  <a:srgbClr val="00593C"/>
                </a:solidFill>
              </a:rPr>
              <a:t>echnology Specialists, and </a:t>
            </a:r>
            <a:r>
              <a:rPr lang="en-US" sz="3000" b="1" dirty="0">
                <a:solidFill>
                  <a:srgbClr val="00593C"/>
                </a:solidFill>
              </a:rPr>
              <a:t>Operations</a:t>
            </a:r>
            <a:r>
              <a:rPr lang="en-US" sz="3000" b="1" dirty="0" smtClean="0">
                <a:solidFill>
                  <a:srgbClr val="00593C"/>
                </a:solidFill>
              </a:rPr>
              <a:t>.</a:t>
            </a:r>
            <a:endParaRPr lang="en-US" sz="3000" b="1" dirty="0">
              <a:solidFill>
                <a:srgbClr val="00593C"/>
              </a:solidFill>
            </a:endParaRPr>
          </a:p>
          <a:p>
            <a:endParaRPr lang="en-US" sz="3000" b="1" dirty="0" smtClean="0">
              <a:solidFill>
                <a:srgbClr val="00593C"/>
              </a:solidFill>
            </a:endParaRPr>
          </a:p>
          <a:p>
            <a:r>
              <a:rPr lang="en-US" sz="3000" b="1" dirty="0" smtClean="0">
                <a:solidFill>
                  <a:srgbClr val="00593C"/>
                </a:solidFill>
              </a:rPr>
              <a:t>Consumable </a:t>
            </a:r>
            <a:r>
              <a:rPr lang="en-US" sz="3000" b="1" dirty="0">
                <a:solidFill>
                  <a:srgbClr val="00593C"/>
                </a:solidFill>
              </a:rPr>
              <a:t>Materials, Textbooks, Travel, Classroom </a:t>
            </a:r>
            <a:r>
              <a:rPr lang="en-US" sz="3000" b="1" dirty="0" smtClean="0">
                <a:solidFill>
                  <a:srgbClr val="00593C"/>
                </a:solidFill>
              </a:rPr>
              <a:t>Technology, </a:t>
            </a:r>
            <a:r>
              <a:rPr lang="en-US" sz="3000" b="1" dirty="0">
                <a:solidFill>
                  <a:srgbClr val="00593C"/>
                </a:solidFill>
              </a:rPr>
              <a:t>and Equipment Replacement.</a:t>
            </a:r>
          </a:p>
          <a:p>
            <a:endParaRPr lang="en-US" dirty="0"/>
          </a:p>
        </p:txBody>
      </p:sp>
      <p:sp>
        <p:nvSpPr>
          <p:cNvPr id="4" name="Title 1"/>
          <p:cNvSpPr txBox="1">
            <a:spLocks/>
          </p:cNvSpPr>
          <p:nvPr/>
        </p:nvSpPr>
        <p:spPr>
          <a:xfrm>
            <a:off x="457200" y="1162050"/>
            <a:ext cx="4876800" cy="104775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 </a:t>
            </a:r>
          </a:p>
          <a:p>
            <a:r>
              <a:rPr lang="en-US" dirty="0" smtClean="0">
                <a:solidFill>
                  <a:srgbClr val="00593C"/>
                </a:solidFill>
              </a:rPr>
              <a:t>Direct </a:t>
            </a:r>
            <a:r>
              <a:rPr lang="en-US" dirty="0">
                <a:solidFill>
                  <a:srgbClr val="00593C"/>
                </a:solidFill>
              </a:rPr>
              <a:t>Instructional Costs</a:t>
            </a:r>
          </a:p>
        </p:txBody>
      </p:sp>
    </p:spTree>
    <p:extLst>
      <p:ext uri="{BB962C8B-B14F-4D97-AF65-F5344CB8AC3E}">
        <p14:creationId xmlns:p14="http://schemas.microsoft.com/office/powerpoint/2010/main" val="3467028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52600"/>
            <a:ext cx="8305800" cy="4724400"/>
          </a:xfrm>
        </p:spPr>
        <p:txBody>
          <a:bodyPr>
            <a:normAutofit fontScale="92500" lnSpcReduction="10000"/>
          </a:bodyPr>
          <a:lstStyle/>
          <a:p>
            <a:r>
              <a:rPr lang="en-US" b="1" dirty="0">
                <a:solidFill>
                  <a:srgbClr val="00593C"/>
                </a:solidFill>
              </a:rPr>
              <a:t>Central Administration</a:t>
            </a:r>
          </a:p>
          <a:p>
            <a:pPr lvl="1">
              <a:buFont typeface="Arial" panose="020B0604020202020204" pitchFamily="34" charset="0"/>
              <a:buChar char="•"/>
            </a:pPr>
            <a:r>
              <a:rPr lang="en-US" b="1" dirty="0">
                <a:solidFill>
                  <a:srgbClr val="00593C"/>
                </a:solidFill>
              </a:rPr>
              <a:t>Psychologists</a:t>
            </a:r>
          </a:p>
          <a:p>
            <a:pPr lvl="1">
              <a:buFont typeface="Arial" panose="020B0604020202020204" pitchFamily="34" charset="0"/>
              <a:buChar char="•"/>
            </a:pPr>
            <a:r>
              <a:rPr lang="en-US" b="1" dirty="0">
                <a:solidFill>
                  <a:srgbClr val="00593C"/>
                </a:solidFill>
              </a:rPr>
              <a:t>Social Workers</a:t>
            </a:r>
          </a:p>
          <a:p>
            <a:pPr lvl="1">
              <a:buFont typeface="Arial" panose="020B0604020202020204" pitchFamily="34" charset="0"/>
              <a:buChar char="•"/>
            </a:pPr>
            <a:r>
              <a:rPr lang="en-US" b="1" dirty="0">
                <a:solidFill>
                  <a:srgbClr val="00593C"/>
                </a:solidFill>
              </a:rPr>
              <a:t>Special Education Leaderships</a:t>
            </a:r>
          </a:p>
          <a:p>
            <a:r>
              <a:rPr lang="en-US" b="1" dirty="0" smtClean="0">
                <a:solidFill>
                  <a:srgbClr val="00593C"/>
                </a:solidFill>
              </a:rPr>
              <a:t>School </a:t>
            </a:r>
            <a:r>
              <a:rPr lang="en-US" b="1" dirty="0">
                <a:solidFill>
                  <a:srgbClr val="00593C"/>
                </a:solidFill>
              </a:rPr>
              <a:t>Administration</a:t>
            </a:r>
          </a:p>
          <a:p>
            <a:r>
              <a:rPr lang="en-US" b="1" dirty="0">
                <a:solidFill>
                  <a:srgbClr val="00593C"/>
                </a:solidFill>
              </a:rPr>
              <a:t>Assistant Principal</a:t>
            </a:r>
          </a:p>
          <a:p>
            <a:r>
              <a:rPr lang="en-US" b="1" dirty="0">
                <a:solidFill>
                  <a:srgbClr val="00593C"/>
                </a:solidFill>
              </a:rPr>
              <a:t>Secretary</a:t>
            </a:r>
          </a:p>
          <a:p>
            <a:r>
              <a:rPr lang="en-US" b="1" dirty="0">
                <a:solidFill>
                  <a:srgbClr val="00593C"/>
                </a:solidFill>
              </a:rPr>
              <a:t>Operations</a:t>
            </a:r>
          </a:p>
          <a:p>
            <a:r>
              <a:rPr lang="en-US" b="1" dirty="0">
                <a:solidFill>
                  <a:srgbClr val="00593C"/>
                </a:solidFill>
              </a:rPr>
              <a:t>Facility Maintenance and </a:t>
            </a:r>
            <a:r>
              <a:rPr lang="en-US" b="1" dirty="0" smtClean="0">
                <a:solidFill>
                  <a:srgbClr val="00593C"/>
                </a:solidFill>
              </a:rPr>
              <a:t>Operations</a:t>
            </a:r>
          </a:p>
          <a:p>
            <a:r>
              <a:rPr lang="en-US" b="1" dirty="0" smtClean="0">
                <a:solidFill>
                  <a:srgbClr val="00593C"/>
                </a:solidFill>
              </a:rPr>
              <a:t>Media (Personnel &amp; Materials)</a:t>
            </a:r>
            <a:endParaRPr lang="en-US" b="1" dirty="0">
              <a:solidFill>
                <a:srgbClr val="00593C"/>
              </a:solidFill>
            </a:endParaRPr>
          </a:p>
          <a:p>
            <a:r>
              <a:rPr lang="en-US" b="1" dirty="0">
                <a:solidFill>
                  <a:srgbClr val="00593C"/>
                </a:solidFill>
              </a:rPr>
              <a:t>20 Additional Days of Instruction</a:t>
            </a:r>
          </a:p>
          <a:p>
            <a:endParaRPr lang="en-US" dirty="0"/>
          </a:p>
        </p:txBody>
      </p:sp>
      <p:sp>
        <p:nvSpPr>
          <p:cNvPr id="4" name="Title 1"/>
          <p:cNvSpPr txBox="1">
            <a:spLocks/>
          </p:cNvSpPr>
          <p:nvPr/>
        </p:nvSpPr>
        <p:spPr>
          <a:xfrm>
            <a:off x="336804" y="926592"/>
            <a:ext cx="8426196" cy="104775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 Indirect </a:t>
            </a:r>
            <a:r>
              <a:rPr lang="en-US" dirty="0">
                <a:solidFill>
                  <a:srgbClr val="00593C"/>
                </a:solidFill>
              </a:rPr>
              <a:t>Instructional Costs</a:t>
            </a:r>
          </a:p>
        </p:txBody>
      </p:sp>
    </p:spTree>
    <p:extLst>
      <p:ext uri="{BB962C8B-B14F-4D97-AF65-F5344CB8AC3E}">
        <p14:creationId xmlns:p14="http://schemas.microsoft.com/office/powerpoint/2010/main" val="1610547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p:txBody>
      </p:sp>
      <p:sp>
        <p:nvSpPr>
          <p:cNvPr id="4" name="Title 1"/>
          <p:cNvSpPr txBox="1">
            <a:spLocks/>
          </p:cNvSpPr>
          <p:nvPr/>
        </p:nvSpPr>
        <p:spPr>
          <a:xfrm>
            <a:off x="457200" y="1162050"/>
            <a:ext cx="7620000" cy="85725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 </a:t>
            </a:r>
          </a:p>
          <a:p>
            <a:r>
              <a:rPr lang="en-US" dirty="0" smtClean="0">
                <a:solidFill>
                  <a:srgbClr val="00593C"/>
                </a:solidFill>
              </a:rPr>
              <a:t>Elementary School Earnings</a:t>
            </a:r>
            <a:endParaRPr lang="en-US" dirty="0">
              <a:solidFill>
                <a:srgbClr val="00593C"/>
              </a:solidFill>
            </a:endParaRPr>
          </a:p>
        </p:txBody>
      </p:sp>
      <p:pic>
        <p:nvPicPr>
          <p:cNvPr id="5" name="Picture 4"/>
          <p:cNvPicPr>
            <a:picLocks noChangeAspect="1"/>
          </p:cNvPicPr>
          <p:nvPr/>
        </p:nvPicPr>
        <p:blipFill>
          <a:blip r:embed="rId3"/>
          <a:stretch>
            <a:fillRect/>
          </a:stretch>
        </p:blipFill>
        <p:spPr>
          <a:xfrm>
            <a:off x="762000" y="2019300"/>
            <a:ext cx="7315200" cy="4229100"/>
          </a:xfrm>
          <a:prstGeom prst="rect">
            <a:avLst/>
          </a:prstGeom>
        </p:spPr>
      </p:pic>
    </p:spTree>
    <p:extLst>
      <p:ext uri="{BB962C8B-B14F-4D97-AF65-F5344CB8AC3E}">
        <p14:creationId xmlns:p14="http://schemas.microsoft.com/office/powerpoint/2010/main" val="92447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81800" cy="685800"/>
          </a:xfrm>
        </p:spPr>
        <p:txBody>
          <a:bodyPr>
            <a:normAutofit/>
          </a:bodyPr>
          <a:lstStyle/>
          <a:p>
            <a:r>
              <a:rPr lang="en-US" sz="3600" dirty="0" smtClean="0">
                <a:solidFill>
                  <a:schemeClr val="bg1"/>
                </a:solidFill>
              </a:rPr>
              <a:t>We’re going to talk about MONEY</a:t>
            </a:r>
            <a:endParaRPr lang="en-US" sz="36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905000"/>
            <a:ext cx="5029200" cy="3686024"/>
          </a:xfrm>
          <a:prstGeom prst="rect">
            <a:avLst/>
          </a:prstGeom>
        </p:spPr>
      </p:pic>
    </p:spTree>
    <p:extLst>
      <p:ext uri="{BB962C8B-B14F-4D97-AF65-F5344CB8AC3E}">
        <p14:creationId xmlns:p14="http://schemas.microsoft.com/office/powerpoint/2010/main" val="323779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p:txBody>
      </p:sp>
      <p:sp>
        <p:nvSpPr>
          <p:cNvPr id="4" name="Title 1"/>
          <p:cNvSpPr txBox="1">
            <a:spLocks/>
          </p:cNvSpPr>
          <p:nvPr/>
        </p:nvSpPr>
        <p:spPr>
          <a:xfrm>
            <a:off x="457200" y="1162050"/>
            <a:ext cx="7620000" cy="85725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 </a:t>
            </a:r>
          </a:p>
          <a:p>
            <a:r>
              <a:rPr lang="en-US" dirty="0" smtClean="0">
                <a:solidFill>
                  <a:srgbClr val="00593C"/>
                </a:solidFill>
              </a:rPr>
              <a:t>Middle School Earnings</a:t>
            </a:r>
            <a:endParaRPr lang="en-US" dirty="0">
              <a:solidFill>
                <a:srgbClr val="00593C"/>
              </a:solidFill>
            </a:endParaRPr>
          </a:p>
        </p:txBody>
      </p:sp>
      <p:pic>
        <p:nvPicPr>
          <p:cNvPr id="6" name="Picture 5"/>
          <p:cNvPicPr>
            <a:picLocks noChangeAspect="1"/>
          </p:cNvPicPr>
          <p:nvPr/>
        </p:nvPicPr>
        <p:blipFill>
          <a:blip r:embed="rId3"/>
          <a:stretch>
            <a:fillRect/>
          </a:stretch>
        </p:blipFill>
        <p:spPr>
          <a:xfrm>
            <a:off x="609600" y="2019300"/>
            <a:ext cx="7467600" cy="4457699"/>
          </a:xfrm>
          <a:prstGeom prst="rect">
            <a:avLst/>
          </a:prstGeom>
        </p:spPr>
      </p:pic>
    </p:spTree>
    <p:extLst>
      <p:ext uri="{BB962C8B-B14F-4D97-AF65-F5344CB8AC3E}">
        <p14:creationId xmlns:p14="http://schemas.microsoft.com/office/powerpoint/2010/main" val="39709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p:txBody>
      </p:sp>
      <p:sp>
        <p:nvSpPr>
          <p:cNvPr id="4" name="Title 1"/>
          <p:cNvSpPr txBox="1">
            <a:spLocks/>
          </p:cNvSpPr>
          <p:nvPr/>
        </p:nvSpPr>
        <p:spPr>
          <a:xfrm>
            <a:off x="457200" y="1162050"/>
            <a:ext cx="7620000" cy="85725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Now </a:t>
            </a:r>
          </a:p>
          <a:p>
            <a:r>
              <a:rPr lang="en-US" dirty="0" smtClean="0">
                <a:solidFill>
                  <a:srgbClr val="00593C"/>
                </a:solidFill>
              </a:rPr>
              <a:t>High School Earnings</a:t>
            </a:r>
            <a:endParaRPr lang="en-US" dirty="0">
              <a:solidFill>
                <a:srgbClr val="00593C"/>
              </a:solidFill>
            </a:endParaRPr>
          </a:p>
        </p:txBody>
      </p:sp>
      <p:pic>
        <p:nvPicPr>
          <p:cNvPr id="5" name="Picture 4"/>
          <p:cNvPicPr>
            <a:picLocks noChangeAspect="1"/>
          </p:cNvPicPr>
          <p:nvPr/>
        </p:nvPicPr>
        <p:blipFill>
          <a:blip r:embed="rId3"/>
          <a:stretch>
            <a:fillRect/>
          </a:stretch>
        </p:blipFill>
        <p:spPr>
          <a:xfrm>
            <a:off x="762000" y="2019300"/>
            <a:ext cx="7315200" cy="4533899"/>
          </a:xfrm>
          <a:prstGeom prst="rect">
            <a:avLst/>
          </a:prstGeom>
        </p:spPr>
      </p:pic>
    </p:spTree>
    <p:extLst>
      <p:ext uri="{BB962C8B-B14F-4D97-AF65-F5344CB8AC3E}">
        <p14:creationId xmlns:p14="http://schemas.microsoft.com/office/powerpoint/2010/main" val="3774067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71650"/>
            <a:ext cx="8305800" cy="4583113"/>
          </a:xfrm>
        </p:spPr>
        <p:txBody>
          <a:bodyPr>
            <a:normAutofit lnSpcReduction="10000"/>
          </a:bodyPr>
          <a:lstStyle/>
          <a:p>
            <a:r>
              <a:rPr lang="en-US" b="1" dirty="0" smtClean="0">
                <a:solidFill>
                  <a:srgbClr val="00593C"/>
                </a:solidFill>
              </a:rPr>
              <a:t>In early 2016, Governor Nathan Deal named 34 individuals to serve on the </a:t>
            </a:r>
            <a:r>
              <a:rPr lang="en-US" b="1" dirty="0">
                <a:solidFill>
                  <a:srgbClr val="00593C"/>
                </a:solidFill>
              </a:rPr>
              <a:t>Education Reform Commission </a:t>
            </a:r>
            <a:r>
              <a:rPr lang="en-US" b="1" dirty="0" smtClean="0">
                <a:solidFill>
                  <a:srgbClr val="00593C"/>
                </a:solidFill>
              </a:rPr>
              <a:t>which </a:t>
            </a:r>
            <a:r>
              <a:rPr lang="en-US" b="1" dirty="0">
                <a:solidFill>
                  <a:srgbClr val="00593C"/>
                </a:solidFill>
              </a:rPr>
              <a:t>he announced in </a:t>
            </a:r>
            <a:r>
              <a:rPr lang="en-US" b="1" dirty="0" smtClean="0">
                <a:solidFill>
                  <a:srgbClr val="00593C"/>
                </a:solidFill>
              </a:rPr>
              <a:t>his </a:t>
            </a:r>
            <a:r>
              <a:rPr lang="en-US" b="1" dirty="0">
                <a:solidFill>
                  <a:srgbClr val="00593C"/>
                </a:solidFill>
              </a:rPr>
              <a:t>State of the State </a:t>
            </a:r>
            <a:r>
              <a:rPr lang="en-US" b="1" dirty="0" smtClean="0">
                <a:solidFill>
                  <a:srgbClr val="00593C"/>
                </a:solidFill>
              </a:rPr>
              <a:t>address.</a:t>
            </a:r>
          </a:p>
          <a:p>
            <a:pPr marL="0" indent="0">
              <a:buNone/>
            </a:pPr>
            <a:endParaRPr lang="en-US" b="1" dirty="0">
              <a:solidFill>
                <a:srgbClr val="00593C"/>
              </a:solidFill>
            </a:endParaRPr>
          </a:p>
          <a:p>
            <a:r>
              <a:rPr lang="en-US" b="1" dirty="0" smtClean="0">
                <a:solidFill>
                  <a:srgbClr val="00593C"/>
                </a:solidFill>
              </a:rPr>
              <a:t>The </a:t>
            </a:r>
            <a:r>
              <a:rPr lang="en-US" b="1" dirty="0">
                <a:solidFill>
                  <a:srgbClr val="00593C"/>
                </a:solidFill>
              </a:rPr>
              <a:t>commission </a:t>
            </a:r>
            <a:r>
              <a:rPr lang="en-US" b="1" dirty="0" smtClean="0">
                <a:solidFill>
                  <a:srgbClr val="00593C"/>
                </a:solidFill>
              </a:rPr>
              <a:t>was tasked with studying </a:t>
            </a:r>
            <a:r>
              <a:rPr lang="en-US" b="1" dirty="0">
                <a:solidFill>
                  <a:srgbClr val="00593C"/>
                </a:solidFill>
              </a:rPr>
              <a:t>the state’s education system, including its funding formula, and provide recommendations intended to improve the system, increase access to early learning programs, recruit and retain high-quality instructors and expand school options for Georgia’s families.</a:t>
            </a:r>
          </a:p>
          <a:p>
            <a:endParaRPr lang="en-US" dirty="0"/>
          </a:p>
        </p:txBody>
      </p:sp>
      <p:sp>
        <p:nvSpPr>
          <p:cNvPr id="4" name="Title 1"/>
          <p:cNvSpPr txBox="1">
            <a:spLocks/>
          </p:cNvSpPr>
          <p:nvPr/>
        </p:nvSpPr>
        <p:spPr>
          <a:xfrm>
            <a:off x="457200" y="1162050"/>
            <a:ext cx="6019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endParaRPr lang="en-US" dirty="0">
              <a:solidFill>
                <a:srgbClr val="00593C"/>
              </a:solidFill>
            </a:endParaRPr>
          </a:p>
        </p:txBody>
      </p:sp>
    </p:spTree>
    <p:extLst>
      <p:ext uri="{BB962C8B-B14F-4D97-AF65-F5344CB8AC3E}">
        <p14:creationId xmlns:p14="http://schemas.microsoft.com/office/powerpoint/2010/main" val="1246298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133600"/>
            <a:ext cx="8305800" cy="4221163"/>
          </a:xfrm>
        </p:spPr>
        <p:txBody>
          <a:bodyPr>
            <a:normAutofit/>
          </a:bodyPr>
          <a:lstStyle/>
          <a:p>
            <a:r>
              <a:rPr lang="en-US" b="1" dirty="0" smtClean="0">
                <a:solidFill>
                  <a:srgbClr val="00593C"/>
                </a:solidFill>
              </a:rPr>
              <a:t>Education Reform Commission website:</a:t>
            </a:r>
          </a:p>
          <a:p>
            <a:pPr marL="0" indent="0">
              <a:buNone/>
            </a:pPr>
            <a:r>
              <a:rPr lang="en-US" dirty="0" smtClean="0">
                <a:solidFill>
                  <a:srgbClr val="00593C"/>
                </a:solidFill>
                <a:hlinkClick r:id="rId3"/>
              </a:rPr>
              <a:t>http</a:t>
            </a:r>
            <a:r>
              <a:rPr lang="en-US" dirty="0">
                <a:solidFill>
                  <a:srgbClr val="00593C"/>
                </a:solidFill>
                <a:hlinkClick r:id="rId3"/>
              </a:rPr>
              <a:t>://</a:t>
            </a:r>
            <a:r>
              <a:rPr lang="en-US" dirty="0" smtClean="0">
                <a:solidFill>
                  <a:srgbClr val="00593C"/>
                </a:solidFill>
                <a:hlinkClick r:id="rId3"/>
              </a:rPr>
              <a:t>gov.georgia.gov/education-reform-commission</a:t>
            </a:r>
            <a:endParaRPr lang="en-US" dirty="0" smtClean="0">
              <a:solidFill>
                <a:srgbClr val="00593C"/>
              </a:solidFill>
            </a:endParaRPr>
          </a:p>
          <a:p>
            <a:endParaRPr lang="en-US" dirty="0"/>
          </a:p>
        </p:txBody>
      </p:sp>
      <p:sp>
        <p:nvSpPr>
          <p:cNvPr id="4" name="Title 1"/>
          <p:cNvSpPr txBox="1">
            <a:spLocks/>
          </p:cNvSpPr>
          <p:nvPr/>
        </p:nvSpPr>
        <p:spPr>
          <a:xfrm>
            <a:off x="457200" y="1162050"/>
            <a:ext cx="6019800" cy="609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endParaRPr lang="en-US" dirty="0">
              <a:solidFill>
                <a:srgbClr val="00593C"/>
              </a:solidFill>
            </a:endParaRPr>
          </a:p>
        </p:txBody>
      </p:sp>
    </p:spTree>
    <p:extLst>
      <p:ext uri="{BB962C8B-B14F-4D97-AF65-F5344CB8AC3E}">
        <p14:creationId xmlns:p14="http://schemas.microsoft.com/office/powerpoint/2010/main" val="932568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143000"/>
            <a:ext cx="8305800" cy="5105400"/>
          </a:xfrm>
        </p:spPr>
        <p:txBody>
          <a:bodyPr>
            <a:noAutofit/>
          </a:bodyPr>
          <a:lstStyle/>
          <a:p>
            <a:r>
              <a:rPr lang="en-US" sz="3000" b="1" dirty="0" smtClean="0">
                <a:solidFill>
                  <a:srgbClr val="00593C"/>
                </a:solidFill>
              </a:rPr>
              <a:t>Education Reform Subcommittees</a:t>
            </a:r>
          </a:p>
          <a:p>
            <a:pPr lvl="1">
              <a:buFont typeface="Arial" panose="020B0604020202020204" pitchFamily="34" charset="0"/>
              <a:buChar char="•"/>
            </a:pPr>
            <a:r>
              <a:rPr lang="en-US" sz="3000" b="1" dirty="0" smtClean="0">
                <a:solidFill>
                  <a:srgbClr val="00593C"/>
                </a:solidFill>
              </a:rPr>
              <a:t>Funding committee (most closely watched)</a:t>
            </a:r>
            <a:endParaRPr lang="en-US" sz="3000" b="1" dirty="0">
              <a:solidFill>
                <a:srgbClr val="00593C"/>
              </a:solidFill>
            </a:endParaRPr>
          </a:p>
          <a:p>
            <a:pPr lvl="1">
              <a:buFont typeface="Arial" panose="020B0604020202020204" pitchFamily="34" charset="0"/>
              <a:buChar char="•"/>
            </a:pPr>
            <a:r>
              <a:rPr lang="en-US" sz="3000" b="1" dirty="0">
                <a:solidFill>
                  <a:srgbClr val="00593C"/>
                </a:solidFill>
              </a:rPr>
              <a:t>Early childhood education committee</a:t>
            </a:r>
          </a:p>
          <a:p>
            <a:pPr lvl="1">
              <a:buFont typeface="Arial" panose="020B0604020202020204" pitchFamily="34" charset="0"/>
              <a:buChar char="•"/>
            </a:pPr>
            <a:r>
              <a:rPr lang="en-US" sz="3000" b="1" dirty="0">
                <a:solidFill>
                  <a:srgbClr val="00593C"/>
                </a:solidFill>
              </a:rPr>
              <a:t>Move on When Ready committee</a:t>
            </a:r>
          </a:p>
          <a:p>
            <a:pPr lvl="1">
              <a:buFont typeface="Arial" panose="020B0604020202020204" pitchFamily="34" charset="0"/>
              <a:buChar char="•"/>
            </a:pPr>
            <a:r>
              <a:rPr lang="en-US" sz="3000" b="1" dirty="0">
                <a:solidFill>
                  <a:srgbClr val="00593C"/>
                </a:solidFill>
              </a:rPr>
              <a:t>Educational Options committee</a:t>
            </a:r>
          </a:p>
          <a:p>
            <a:pPr lvl="1">
              <a:buFont typeface="Arial" panose="020B0604020202020204" pitchFamily="34" charset="0"/>
              <a:buChar char="•"/>
            </a:pPr>
            <a:r>
              <a:rPr lang="en-US" sz="3000" b="1" dirty="0">
                <a:solidFill>
                  <a:srgbClr val="00593C"/>
                </a:solidFill>
              </a:rPr>
              <a:t>Teacher Recruitment, Retention and Compensation committee</a:t>
            </a:r>
          </a:p>
          <a:p>
            <a:r>
              <a:rPr lang="en-US" sz="3000" b="1" dirty="0" smtClean="0">
                <a:solidFill>
                  <a:srgbClr val="00593C"/>
                </a:solidFill>
              </a:rPr>
              <a:t>The Commission met as a whole and in its  subcommittees throughout the year.</a:t>
            </a:r>
            <a:endParaRPr lang="en-US" sz="3000" b="1" dirty="0">
              <a:solidFill>
                <a:srgbClr val="00593C"/>
              </a:solidFill>
            </a:endParaRPr>
          </a:p>
        </p:txBody>
      </p:sp>
    </p:spTree>
    <p:extLst>
      <p:ext uri="{BB962C8B-B14F-4D97-AF65-F5344CB8AC3E}">
        <p14:creationId xmlns:p14="http://schemas.microsoft.com/office/powerpoint/2010/main" val="2732881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295400"/>
            <a:ext cx="8305800" cy="5059363"/>
          </a:xfrm>
        </p:spPr>
        <p:txBody>
          <a:bodyPr>
            <a:normAutofit/>
          </a:bodyPr>
          <a:lstStyle/>
          <a:p>
            <a:r>
              <a:rPr lang="en-US" sz="3600" b="1" dirty="0" smtClean="0">
                <a:solidFill>
                  <a:srgbClr val="00593C"/>
                </a:solidFill>
              </a:rPr>
              <a:t>Recommendations from all subcommittees will be made to Governor Deal on December 15, 2015.</a:t>
            </a:r>
          </a:p>
          <a:p>
            <a:endParaRPr lang="en-US" sz="3600" b="1" dirty="0">
              <a:solidFill>
                <a:srgbClr val="00593C"/>
              </a:solidFill>
            </a:endParaRPr>
          </a:p>
        </p:txBody>
      </p:sp>
    </p:spTree>
    <p:extLst>
      <p:ext uri="{BB962C8B-B14F-4D97-AF65-F5344CB8AC3E}">
        <p14:creationId xmlns:p14="http://schemas.microsoft.com/office/powerpoint/2010/main" val="243960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57400"/>
            <a:ext cx="8305800" cy="4419600"/>
          </a:xfrm>
        </p:spPr>
        <p:txBody>
          <a:bodyPr>
            <a:normAutofit/>
          </a:bodyPr>
          <a:lstStyle/>
          <a:p>
            <a:pPr marL="0" indent="0">
              <a:buNone/>
            </a:pPr>
            <a:r>
              <a:rPr lang="en-US" sz="3200" b="1" dirty="0">
                <a:solidFill>
                  <a:srgbClr val="00593C"/>
                </a:solidFill>
              </a:rPr>
              <a:t>The proposal </a:t>
            </a:r>
            <a:r>
              <a:rPr lang="en-US" sz="3200" b="1" dirty="0" smtClean="0">
                <a:solidFill>
                  <a:srgbClr val="00593C"/>
                </a:solidFill>
              </a:rPr>
              <a:t>is </a:t>
            </a:r>
            <a:r>
              <a:rPr lang="en-US" sz="3200" b="1" dirty="0">
                <a:solidFill>
                  <a:srgbClr val="00593C"/>
                </a:solidFill>
              </a:rPr>
              <a:t>for the development of a </a:t>
            </a:r>
            <a:r>
              <a:rPr lang="en-US" sz="3200" b="1" dirty="0" smtClean="0">
                <a:solidFill>
                  <a:srgbClr val="00593C"/>
                </a:solidFill>
              </a:rPr>
              <a:t>student-based funding </a:t>
            </a:r>
            <a:r>
              <a:rPr lang="en-US" sz="3200" b="1" dirty="0">
                <a:solidFill>
                  <a:srgbClr val="00593C"/>
                </a:solidFill>
              </a:rPr>
              <a:t>formula that consists of three components: </a:t>
            </a:r>
            <a:endParaRPr lang="en-US" sz="3200" b="1" dirty="0" smtClean="0">
              <a:solidFill>
                <a:srgbClr val="00593C"/>
              </a:solidFill>
            </a:endParaRPr>
          </a:p>
          <a:p>
            <a:r>
              <a:rPr lang="en-US" sz="3200" b="1" dirty="0" smtClean="0">
                <a:solidFill>
                  <a:srgbClr val="00593C"/>
                </a:solidFill>
              </a:rPr>
              <a:t>Student </a:t>
            </a:r>
            <a:r>
              <a:rPr lang="en-US" sz="3200" b="1" dirty="0">
                <a:solidFill>
                  <a:srgbClr val="00593C"/>
                </a:solidFill>
              </a:rPr>
              <a:t>Base </a:t>
            </a:r>
            <a:r>
              <a:rPr lang="en-US" sz="3200" b="1" dirty="0" smtClean="0">
                <a:solidFill>
                  <a:srgbClr val="00593C"/>
                </a:solidFill>
              </a:rPr>
              <a:t>Funding</a:t>
            </a:r>
          </a:p>
          <a:p>
            <a:r>
              <a:rPr lang="en-US" sz="3200" b="1" dirty="0" smtClean="0">
                <a:solidFill>
                  <a:srgbClr val="00593C"/>
                </a:solidFill>
              </a:rPr>
              <a:t>Weighted Student Characteristics</a:t>
            </a:r>
          </a:p>
          <a:p>
            <a:r>
              <a:rPr lang="en-US" sz="3200" b="1" dirty="0" smtClean="0">
                <a:solidFill>
                  <a:srgbClr val="00593C"/>
                </a:solidFill>
              </a:rPr>
              <a:t>Categorical Grants</a:t>
            </a:r>
          </a:p>
          <a:p>
            <a:pPr marL="0" indent="0">
              <a:buNone/>
            </a:pPr>
            <a:endParaRPr lang="en-US" sz="3200" b="1" dirty="0" smtClean="0">
              <a:solidFill>
                <a:srgbClr val="00593C"/>
              </a:solidFill>
            </a:endParaRPr>
          </a:p>
          <a:p>
            <a:pPr marL="0" indent="0">
              <a:buNone/>
            </a:pPr>
            <a:r>
              <a:rPr lang="en-US" sz="1500" dirty="0" smtClean="0">
                <a:solidFill>
                  <a:srgbClr val="00593C"/>
                </a:solidFill>
              </a:rPr>
              <a:t>*Source Education Reform Commission </a:t>
            </a:r>
            <a:r>
              <a:rPr lang="en-US" sz="1500" i="1" dirty="0" smtClean="0">
                <a:solidFill>
                  <a:srgbClr val="00593C"/>
                </a:solidFill>
              </a:rPr>
              <a:t>Funding Model Narrative Draft (</a:t>
            </a:r>
            <a:r>
              <a:rPr lang="en-US" sz="1500" i="1" dirty="0">
                <a:solidFill>
                  <a:srgbClr val="00593C"/>
                </a:solidFill>
              </a:rPr>
              <a:t>11-10-15) </a:t>
            </a:r>
            <a:r>
              <a:rPr lang="en-US" sz="1500" i="1" dirty="0">
                <a:solidFill>
                  <a:srgbClr val="00593C"/>
                </a:solidFill>
                <a:hlinkClick r:id="rId3"/>
              </a:rPr>
              <a:t>https://</a:t>
            </a:r>
            <a:r>
              <a:rPr lang="en-US" sz="1500" i="1" dirty="0" smtClean="0">
                <a:solidFill>
                  <a:srgbClr val="00593C"/>
                </a:solidFill>
                <a:hlinkClick r:id="rId3"/>
              </a:rPr>
              <a:t>gov.georgia.gov/materials-1</a:t>
            </a:r>
            <a:endParaRPr lang="en-US" sz="1500" i="1" dirty="0" smtClean="0">
              <a:solidFill>
                <a:srgbClr val="00593C"/>
              </a:solidFill>
            </a:endParaRPr>
          </a:p>
          <a:p>
            <a:pPr marL="0" indent="0">
              <a:buNone/>
            </a:pPr>
            <a:endParaRPr lang="en-US" sz="1500" dirty="0">
              <a:solidFill>
                <a:srgbClr val="00593C"/>
              </a:solidFill>
            </a:endParaRPr>
          </a:p>
        </p:txBody>
      </p:sp>
      <p:sp>
        <p:nvSpPr>
          <p:cNvPr id="4" name="Title 1"/>
          <p:cNvSpPr txBox="1">
            <a:spLocks/>
          </p:cNvSpPr>
          <p:nvPr/>
        </p:nvSpPr>
        <p:spPr>
          <a:xfrm>
            <a:off x="457200" y="1066800"/>
            <a:ext cx="8305800" cy="9906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1702713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514600"/>
            <a:ext cx="8305800" cy="3962400"/>
          </a:xfrm>
        </p:spPr>
        <p:txBody>
          <a:bodyPr>
            <a:normAutofit/>
          </a:bodyPr>
          <a:lstStyle/>
          <a:p>
            <a:r>
              <a:rPr lang="en-US" sz="3600" b="1" dirty="0" smtClean="0">
                <a:solidFill>
                  <a:srgbClr val="00593C"/>
                </a:solidFill>
              </a:rPr>
              <a:t>The proposed </a:t>
            </a:r>
            <a:r>
              <a:rPr lang="en-US" sz="3600" b="1" dirty="0">
                <a:solidFill>
                  <a:srgbClr val="00593C"/>
                </a:solidFill>
              </a:rPr>
              <a:t>formula includes a major shift from the method used in the </a:t>
            </a:r>
            <a:r>
              <a:rPr lang="en-US" sz="3600" b="1" dirty="0" smtClean="0">
                <a:solidFill>
                  <a:srgbClr val="00593C"/>
                </a:solidFill>
              </a:rPr>
              <a:t>current QBE formula </a:t>
            </a:r>
            <a:r>
              <a:rPr lang="en-US" sz="3600" b="1" dirty="0">
                <a:solidFill>
                  <a:srgbClr val="00593C"/>
                </a:solidFill>
              </a:rPr>
              <a:t>for how students are counted for funding purposes</a:t>
            </a:r>
            <a:r>
              <a:rPr lang="en-US" sz="3600" b="1" dirty="0" smtClean="0">
                <a:solidFill>
                  <a:srgbClr val="00593C"/>
                </a:solidFill>
              </a:rPr>
              <a:t>.</a:t>
            </a:r>
          </a:p>
          <a:p>
            <a:endParaRPr lang="en-US" sz="3000" dirty="0" smtClean="0">
              <a:solidFill>
                <a:srgbClr val="00593C"/>
              </a:solidFill>
            </a:endParaRPr>
          </a:p>
          <a:p>
            <a:endParaRPr lang="en-US" sz="3000" b="1" dirty="0" smtClean="0">
              <a:solidFill>
                <a:srgbClr val="00593C"/>
              </a:solidFill>
            </a:endParaRPr>
          </a:p>
        </p:txBody>
      </p:sp>
      <p:sp>
        <p:nvSpPr>
          <p:cNvPr id="4" name="Title 1"/>
          <p:cNvSpPr txBox="1">
            <a:spLocks/>
          </p:cNvSpPr>
          <p:nvPr/>
        </p:nvSpPr>
        <p:spPr>
          <a:xfrm>
            <a:off x="457200" y="1162050"/>
            <a:ext cx="8001000" cy="11239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3300" dirty="0" smtClean="0">
                <a:solidFill>
                  <a:srgbClr val="00593C"/>
                </a:solidFill>
              </a:rPr>
              <a:t>QBE- The Possible Future</a:t>
            </a:r>
          </a:p>
          <a:p>
            <a:r>
              <a:rPr lang="en-US" sz="3300" dirty="0" smtClean="0">
                <a:solidFill>
                  <a:srgbClr val="00593C"/>
                </a:solidFill>
              </a:rPr>
              <a:t>Funding Committee Draft Recommendations</a:t>
            </a:r>
            <a:endParaRPr lang="en-US" sz="3300" dirty="0">
              <a:solidFill>
                <a:srgbClr val="00593C"/>
              </a:solidFill>
            </a:endParaRPr>
          </a:p>
        </p:txBody>
      </p:sp>
    </p:spTree>
    <p:extLst>
      <p:ext uri="{BB962C8B-B14F-4D97-AF65-F5344CB8AC3E}">
        <p14:creationId xmlns:p14="http://schemas.microsoft.com/office/powerpoint/2010/main" val="66880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133600"/>
            <a:ext cx="8305800" cy="4343400"/>
          </a:xfrm>
        </p:spPr>
        <p:txBody>
          <a:bodyPr>
            <a:noAutofit/>
          </a:bodyPr>
          <a:lstStyle/>
          <a:p>
            <a:r>
              <a:rPr lang="en-US" sz="3300" b="1" dirty="0" smtClean="0">
                <a:solidFill>
                  <a:srgbClr val="00593C"/>
                </a:solidFill>
              </a:rPr>
              <a:t>Instead </a:t>
            </a:r>
            <a:r>
              <a:rPr lang="en-US" sz="3300" b="1" dirty="0">
                <a:solidFill>
                  <a:srgbClr val="00593C"/>
                </a:solidFill>
              </a:rPr>
              <a:t>of funding full </a:t>
            </a:r>
            <a:r>
              <a:rPr lang="en-US" sz="3300" b="1" dirty="0" smtClean="0">
                <a:solidFill>
                  <a:srgbClr val="00593C"/>
                </a:solidFill>
              </a:rPr>
              <a:t>time equivalent </a:t>
            </a:r>
            <a:r>
              <a:rPr lang="en-US" sz="3300" b="1" dirty="0">
                <a:solidFill>
                  <a:srgbClr val="00593C"/>
                </a:solidFill>
              </a:rPr>
              <a:t>counts based on six instructional segments, the proposed formula will use </a:t>
            </a:r>
            <a:r>
              <a:rPr lang="en-US" sz="3300" b="1" dirty="0" smtClean="0">
                <a:solidFill>
                  <a:srgbClr val="00593C"/>
                </a:solidFill>
              </a:rPr>
              <a:t>student enrollment </a:t>
            </a:r>
            <a:r>
              <a:rPr lang="en-US" sz="3300" b="1" dirty="0">
                <a:solidFill>
                  <a:srgbClr val="00593C"/>
                </a:solidFill>
              </a:rPr>
              <a:t>counts for funding purposes</a:t>
            </a:r>
            <a:r>
              <a:rPr lang="en-US" sz="3300" b="1" dirty="0" smtClean="0">
                <a:solidFill>
                  <a:srgbClr val="00593C"/>
                </a:solidFill>
              </a:rPr>
              <a:t>.</a:t>
            </a:r>
          </a:p>
          <a:p>
            <a:endParaRPr lang="en-US" sz="3300" b="1" dirty="0" smtClean="0">
              <a:solidFill>
                <a:srgbClr val="00593C"/>
              </a:solidFill>
            </a:endParaRPr>
          </a:p>
          <a:p>
            <a:r>
              <a:rPr lang="en-US" sz="3300" b="1" dirty="0" smtClean="0">
                <a:solidFill>
                  <a:srgbClr val="00593C"/>
                </a:solidFill>
              </a:rPr>
              <a:t>The proposed formula </a:t>
            </a:r>
            <a:r>
              <a:rPr lang="en-US" sz="3300" b="1" dirty="0">
                <a:solidFill>
                  <a:srgbClr val="00593C"/>
                </a:solidFill>
              </a:rPr>
              <a:t>does not impose scheduling controls </a:t>
            </a:r>
            <a:r>
              <a:rPr lang="en-US" sz="3300" b="1" dirty="0" smtClean="0">
                <a:solidFill>
                  <a:srgbClr val="00593C"/>
                </a:solidFill>
              </a:rPr>
              <a:t>on school districts in </a:t>
            </a:r>
            <a:r>
              <a:rPr lang="en-US" sz="3300" b="1" dirty="0">
                <a:solidFill>
                  <a:srgbClr val="00593C"/>
                </a:solidFill>
              </a:rPr>
              <a:t>order to earn </a:t>
            </a:r>
            <a:r>
              <a:rPr lang="en-US" sz="3300" b="1" dirty="0" smtClean="0">
                <a:solidFill>
                  <a:srgbClr val="00593C"/>
                </a:solidFill>
              </a:rPr>
              <a:t>funds</a:t>
            </a:r>
            <a:r>
              <a:rPr lang="en-US" sz="3300" b="1" dirty="0">
                <a:solidFill>
                  <a:srgbClr val="00593C"/>
                </a:solidFill>
              </a:rPr>
              <a:t>.</a:t>
            </a:r>
          </a:p>
        </p:txBody>
      </p:sp>
      <p:sp>
        <p:nvSpPr>
          <p:cNvPr id="4" name="Title 1"/>
          <p:cNvSpPr txBox="1">
            <a:spLocks/>
          </p:cNvSpPr>
          <p:nvPr/>
        </p:nvSpPr>
        <p:spPr>
          <a:xfrm>
            <a:off x="457200" y="1066800"/>
            <a:ext cx="8153400" cy="9144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3041921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304800" y="1981200"/>
            <a:ext cx="8305800" cy="4572000"/>
          </a:xfrm>
        </p:spPr>
        <p:txBody>
          <a:bodyPr>
            <a:noAutofit/>
          </a:bodyPr>
          <a:lstStyle/>
          <a:p>
            <a:r>
              <a:rPr lang="en-US" sz="3200" b="1" dirty="0" smtClean="0">
                <a:solidFill>
                  <a:srgbClr val="00593C"/>
                </a:solidFill>
              </a:rPr>
              <a:t>The draft formula recognizes that students can have </a:t>
            </a:r>
            <a:r>
              <a:rPr lang="en-US" sz="3200" b="1" dirty="0">
                <a:solidFill>
                  <a:srgbClr val="00593C"/>
                </a:solidFill>
              </a:rPr>
              <a:t>multiple characteristics and will earn money based </a:t>
            </a:r>
            <a:r>
              <a:rPr lang="en-US" sz="3200" b="1" dirty="0" smtClean="0">
                <a:solidFill>
                  <a:srgbClr val="00593C"/>
                </a:solidFill>
              </a:rPr>
              <a:t>on each </a:t>
            </a:r>
            <a:r>
              <a:rPr lang="en-US" sz="3200" b="1" dirty="0">
                <a:solidFill>
                  <a:srgbClr val="00593C"/>
                </a:solidFill>
              </a:rPr>
              <a:t>identifiable characteristic. </a:t>
            </a:r>
            <a:endParaRPr lang="en-US" sz="3200" b="1" dirty="0" smtClean="0">
              <a:solidFill>
                <a:srgbClr val="00593C"/>
              </a:solidFill>
            </a:endParaRPr>
          </a:p>
          <a:p>
            <a:endParaRPr lang="en-US" sz="3200" b="1" dirty="0">
              <a:solidFill>
                <a:srgbClr val="00593C"/>
              </a:solidFill>
            </a:endParaRPr>
          </a:p>
          <a:p>
            <a:r>
              <a:rPr lang="en-US" sz="3200" b="1" dirty="0" smtClean="0">
                <a:solidFill>
                  <a:srgbClr val="00593C"/>
                </a:solidFill>
              </a:rPr>
              <a:t>A school </a:t>
            </a:r>
            <a:r>
              <a:rPr lang="en-US" sz="3200" b="1" dirty="0">
                <a:solidFill>
                  <a:srgbClr val="00593C"/>
                </a:solidFill>
              </a:rPr>
              <a:t>district will earn funding based on the characteristics of </a:t>
            </a:r>
            <a:r>
              <a:rPr lang="en-US" sz="3200" b="1" dirty="0" smtClean="0">
                <a:solidFill>
                  <a:srgbClr val="00593C"/>
                </a:solidFill>
              </a:rPr>
              <a:t>the students </a:t>
            </a:r>
            <a:r>
              <a:rPr lang="en-US" sz="3200" b="1" dirty="0">
                <a:solidFill>
                  <a:srgbClr val="00593C"/>
                </a:solidFill>
              </a:rPr>
              <a:t>enrolled and may use the money flexibly to meet the needs of the students.</a:t>
            </a:r>
          </a:p>
        </p:txBody>
      </p:sp>
      <p:sp>
        <p:nvSpPr>
          <p:cNvPr id="4" name="Title 1"/>
          <p:cNvSpPr txBox="1">
            <a:spLocks/>
          </p:cNvSpPr>
          <p:nvPr/>
        </p:nvSpPr>
        <p:spPr>
          <a:xfrm>
            <a:off x="457200" y="1038225"/>
            <a:ext cx="8305800" cy="942975"/>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2110321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State Revenues</a:t>
            </a:r>
            <a:endParaRPr lang="en-US"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553199" cy="5181600"/>
          </a:xfrm>
          <a:prstGeom prst="rect">
            <a:avLst/>
          </a:prstGeom>
        </p:spPr>
      </p:pic>
    </p:spTree>
    <p:extLst>
      <p:ext uri="{BB962C8B-B14F-4D97-AF65-F5344CB8AC3E}">
        <p14:creationId xmlns:p14="http://schemas.microsoft.com/office/powerpoint/2010/main" val="1975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ppt_w</p:attrName>
                                        </p:attrNameLst>
                                      </p:cBhvr>
                                      <p:tavLst>
                                        <p:tav tm="0" fmla="#ppt_w*sin(2.5*pi*$)">
                                          <p:val>
                                            <p:fltVal val="0"/>
                                          </p:val>
                                        </p:tav>
                                        <p:tav tm="100000">
                                          <p:val>
                                            <p:fltVal val="1"/>
                                          </p:val>
                                        </p:tav>
                                      </p:tavLst>
                                    </p:anim>
                                    <p:anim calcmode="lin" valueType="num">
                                      <p:cBhvr>
                                        <p:cTn id="9" dur="1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304800" y="2286000"/>
            <a:ext cx="8458200" cy="3124200"/>
          </a:xfrm>
        </p:spPr>
        <p:txBody>
          <a:bodyPr>
            <a:noAutofit/>
          </a:bodyPr>
          <a:lstStyle/>
          <a:p>
            <a:r>
              <a:rPr lang="en-US" sz="3300" b="1" dirty="0" smtClean="0">
                <a:solidFill>
                  <a:srgbClr val="00593C"/>
                </a:solidFill>
              </a:rPr>
              <a:t>The draft funding formula has a new categorical weight </a:t>
            </a:r>
            <a:r>
              <a:rPr lang="en-US" sz="3300" b="1" dirty="0">
                <a:solidFill>
                  <a:srgbClr val="00593C"/>
                </a:solidFill>
              </a:rPr>
              <a:t>for economically disadvantaged </a:t>
            </a:r>
            <a:r>
              <a:rPr lang="en-US" sz="3300" b="1" dirty="0" smtClean="0">
                <a:solidFill>
                  <a:srgbClr val="00593C"/>
                </a:solidFill>
              </a:rPr>
              <a:t>students.</a:t>
            </a:r>
          </a:p>
        </p:txBody>
      </p:sp>
      <p:sp>
        <p:nvSpPr>
          <p:cNvPr id="4" name="Title 1"/>
          <p:cNvSpPr txBox="1">
            <a:spLocks/>
          </p:cNvSpPr>
          <p:nvPr/>
        </p:nvSpPr>
        <p:spPr>
          <a:xfrm>
            <a:off x="457200" y="914400"/>
            <a:ext cx="8305800" cy="10668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3273508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304800" y="1981200"/>
            <a:ext cx="8458200" cy="4179253"/>
          </a:xfrm>
        </p:spPr>
        <p:txBody>
          <a:bodyPr>
            <a:noAutofit/>
          </a:bodyPr>
          <a:lstStyle/>
          <a:p>
            <a:r>
              <a:rPr lang="en-US" sz="3300" b="1" dirty="0" smtClean="0">
                <a:solidFill>
                  <a:srgbClr val="00593C"/>
                </a:solidFill>
              </a:rPr>
              <a:t>Due to the changes in qualification requirements for the free and reduced price meals program, the </a:t>
            </a:r>
            <a:r>
              <a:rPr lang="en-US" sz="3300" b="1" dirty="0">
                <a:solidFill>
                  <a:srgbClr val="00593C"/>
                </a:solidFill>
              </a:rPr>
              <a:t>recommendation of the funding committee is to use Direct Certification (which </a:t>
            </a:r>
            <a:r>
              <a:rPr lang="en-US" sz="3300" b="1" dirty="0" smtClean="0">
                <a:solidFill>
                  <a:srgbClr val="00593C"/>
                </a:solidFill>
              </a:rPr>
              <a:t>includes SNAP </a:t>
            </a:r>
            <a:r>
              <a:rPr lang="en-US" sz="3300" b="1" dirty="0">
                <a:solidFill>
                  <a:srgbClr val="00593C"/>
                </a:solidFill>
              </a:rPr>
              <a:t>and TANF enrollment, homeless students, foster students, and migrant students) as </a:t>
            </a:r>
            <a:r>
              <a:rPr lang="en-US" sz="3300" b="1" dirty="0" smtClean="0">
                <a:solidFill>
                  <a:srgbClr val="00593C"/>
                </a:solidFill>
              </a:rPr>
              <a:t>the identifier </a:t>
            </a:r>
            <a:r>
              <a:rPr lang="en-US" sz="3300" b="1" dirty="0">
                <a:solidFill>
                  <a:srgbClr val="00593C"/>
                </a:solidFill>
              </a:rPr>
              <a:t>for this characteristic.</a:t>
            </a:r>
          </a:p>
        </p:txBody>
      </p:sp>
      <p:sp>
        <p:nvSpPr>
          <p:cNvPr id="4" name="Title 1"/>
          <p:cNvSpPr txBox="1">
            <a:spLocks/>
          </p:cNvSpPr>
          <p:nvPr/>
        </p:nvSpPr>
        <p:spPr>
          <a:xfrm>
            <a:off x="457200" y="914400"/>
            <a:ext cx="8305800" cy="10668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1933675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304800" y="2286000"/>
            <a:ext cx="8458200" cy="3124200"/>
          </a:xfrm>
        </p:spPr>
        <p:txBody>
          <a:bodyPr>
            <a:noAutofit/>
          </a:bodyPr>
          <a:lstStyle/>
          <a:p>
            <a:r>
              <a:rPr lang="en-US" sz="3300" b="1" dirty="0" smtClean="0">
                <a:solidFill>
                  <a:srgbClr val="00593C"/>
                </a:solidFill>
              </a:rPr>
              <a:t>The draft funding formula has a new method for funding students</a:t>
            </a:r>
            <a:r>
              <a:rPr lang="en-US" sz="3300" b="1" dirty="0">
                <a:solidFill>
                  <a:srgbClr val="00593C"/>
                </a:solidFill>
              </a:rPr>
              <a:t> </a:t>
            </a:r>
            <a:r>
              <a:rPr lang="en-US" sz="3300" b="1" dirty="0" smtClean="0">
                <a:solidFill>
                  <a:srgbClr val="00593C"/>
                </a:solidFill>
              </a:rPr>
              <a:t>with disabilities.</a:t>
            </a:r>
          </a:p>
        </p:txBody>
      </p:sp>
      <p:sp>
        <p:nvSpPr>
          <p:cNvPr id="4" name="Title 1"/>
          <p:cNvSpPr txBox="1">
            <a:spLocks/>
          </p:cNvSpPr>
          <p:nvPr/>
        </p:nvSpPr>
        <p:spPr>
          <a:xfrm>
            <a:off x="457200" y="914400"/>
            <a:ext cx="8305800" cy="106680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2313797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438400"/>
            <a:ext cx="8305800" cy="3722053"/>
          </a:xfrm>
        </p:spPr>
        <p:txBody>
          <a:bodyPr>
            <a:normAutofit/>
          </a:bodyPr>
          <a:lstStyle/>
          <a:p>
            <a:r>
              <a:rPr lang="en-US" sz="3300" b="1" dirty="0" smtClean="0">
                <a:solidFill>
                  <a:srgbClr val="00593C"/>
                </a:solidFill>
              </a:rPr>
              <a:t>Weights for funding of students with </a:t>
            </a:r>
            <a:r>
              <a:rPr lang="en-US" sz="3300" b="1" dirty="0">
                <a:solidFill>
                  <a:srgbClr val="00593C"/>
                </a:solidFill>
              </a:rPr>
              <a:t>disabilities would be based on the number of minutes </a:t>
            </a:r>
            <a:r>
              <a:rPr lang="en-US" sz="3300" b="1" dirty="0" smtClean="0">
                <a:solidFill>
                  <a:srgbClr val="00593C"/>
                </a:solidFill>
              </a:rPr>
              <a:t>a student is served </a:t>
            </a:r>
            <a:r>
              <a:rPr lang="en-US" sz="3300" b="1" dirty="0">
                <a:solidFill>
                  <a:srgbClr val="00593C"/>
                </a:solidFill>
              </a:rPr>
              <a:t>during a week</a:t>
            </a:r>
            <a:r>
              <a:rPr lang="en-US" sz="3300" b="1" dirty="0" smtClean="0">
                <a:solidFill>
                  <a:srgbClr val="00593C"/>
                </a:solidFill>
              </a:rPr>
              <a:t>, instead of identification of primary disability which is currently how students with disabilities are funded in the QBE formula.</a:t>
            </a:r>
            <a:endParaRPr lang="en-US" sz="3300" b="1" dirty="0">
              <a:solidFill>
                <a:srgbClr val="00593C"/>
              </a:solidFill>
            </a:endParaRPr>
          </a:p>
        </p:txBody>
      </p:sp>
      <p:sp>
        <p:nvSpPr>
          <p:cNvPr id="4" name="Title 1"/>
          <p:cNvSpPr txBox="1">
            <a:spLocks/>
          </p:cNvSpPr>
          <p:nvPr/>
        </p:nvSpPr>
        <p:spPr>
          <a:xfrm>
            <a:off x="457200" y="1162050"/>
            <a:ext cx="8305800" cy="1123950"/>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The Possible Future</a:t>
            </a:r>
          </a:p>
          <a:p>
            <a:r>
              <a:rPr lang="en-US" dirty="0" smtClean="0">
                <a:solidFill>
                  <a:srgbClr val="00593C"/>
                </a:solidFill>
              </a:rPr>
              <a:t>Funding Committee Draft Recommendations</a:t>
            </a:r>
            <a:endParaRPr lang="en-US" dirty="0">
              <a:solidFill>
                <a:srgbClr val="00593C"/>
              </a:solidFill>
            </a:endParaRPr>
          </a:p>
        </p:txBody>
      </p:sp>
    </p:spTree>
    <p:extLst>
      <p:ext uri="{BB962C8B-B14F-4D97-AF65-F5344CB8AC3E}">
        <p14:creationId xmlns:p14="http://schemas.microsoft.com/office/powerpoint/2010/main" val="2347166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019300"/>
            <a:ext cx="8305800" cy="4335463"/>
          </a:xfrm>
        </p:spPr>
        <p:txBody>
          <a:bodyPr>
            <a:normAutofit/>
          </a:bodyPr>
          <a:lstStyle/>
          <a:p>
            <a:endParaRPr lang="en-US" dirty="0"/>
          </a:p>
          <a:p>
            <a:endParaRPr lang="en-US" dirty="0"/>
          </a:p>
          <a:p>
            <a:endParaRPr lang="en-US" dirty="0"/>
          </a:p>
        </p:txBody>
      </p:sp>
      <p:sp>
        <p:nvSpPr>
          <p:cNvPr id="4" name="Title 1"/>
          <p:cNvSpPr txBox="1">
            <a:spLocks/>
          </p:cNvSpPr>
          <p:nvPr/>
        </p:nvSpPr>
        <p:spPr>
          <a:xfrm>
            <a:off x="457200" y="1162050"/>
            <a:ext cx="7620000" cy="361950"/>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QBE Future- Proposed Weights</a:t>
            </a:r>
            <a:endParaRPr lang="en-US" dirty="0">
              <a:solidFill>
                <a:srgbClr val="00593C"/>
              </a:solidFill>
            </a:endParaRPr>
          </a:p>
        </p:txBody>
      </p:sp>
      <p:pic>
        <p:nvPicPr>
          <p:cNvPr id="6" name="Picture 5"/>
          <p:cNvPicPr>
            <a:picLocks noChangeAspect="1"/>
          </p:cNvPicPr>
          <p:nvPr/>
        </p:nvPicPr>
        <p:blipFill>
          <a:blip r:embed="rId3"/>
          <a:stretch>
            <a:fillRect/>
          </a:stretch>
        </p:blipFill>
        <p:spPr>
          <a:xfrm>
            <a:off x="457200" y="1522228"/>
            <a:ext cx="8077200" cy="5029200"/>
          </a:xfrm>
          <a:prstGeom prst="rect">
            <a:avLst/>
          </a:prstGeom>
        </p:spPr>
      </p:pic>
    </p:spTree>
    <p:extLst>
      <p:ext uri="{BB962C8B-B14F-4D97-AF65-F5344CB8AC3E}">
        <p14:creationId xmlns:p14="http://schemas.microsoft.com/office/powerpoint/2010/main" val="1336101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1771650"/>
            <a:ext cx="8305800" cy="4583113"/>
          </a:xfrm>
        </p:spPr>
        <p:txBody>
          <a:bodyPr>
            <a:normAutofit/>
          </a:bodyPr>
          <a:lstStyle/>
          <a:p>
            <a:endParaRPr lang="en-US" dirty="0"/>
          </a:p>
          <a:p>
            <a:endParaRPr lang="en-US" dirty="0"/>
          </a:p>
          <a:p>
            <a:endParaRPr lang="en-US" dirty="0"/>
          </a:p>
        </p:txBody>
      </p:sp>
      <p:sp>
        <p:nvSpPr>
          <p:cNvPr id="4" name="Title 1"/>
          <p:cNvSpPr txBox="1">
            <a:spLocks/>
          </p:cNvSpPr>
          <p:nvPr/>
        </p:nvSpPr>
        <p:spPr>
          <a:xfrm>
            <a:off x="457200" y="1162050"/>
            <a:ext cx="7620000" cy="361950"/>
          </a:xfrm>
          <a:prstGeom prst="rect">
            <a:avLst/>
          </a:prstGeom>
        </p:spPr>
        <p:txBody>
          <a:bodyPr vert="horz" lIns="91440" tIns="45720" rIns="91440" bIns="45720" rtlCol="0" anchor="ctr">
            <a:normAutofit fontScale="45000" lnSpcReduction="2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solidFill>
                  <a:srgbClr val="00593C"/>
                </a:solidFill>
              </a:rPr>
              <a:t>Samples of Student Earnings under Proposed QBE Formula</a:t>
            </a:r>
            <a:endParaRPr lang="en-US" dirty="0">
              <a:solidFill>
                <a:srgbClr val="00593C"/>
              </a:solidFill>
            </a:endParaRPr>
          </a:p>
        </p:txBody>
      </p:sp>
      <p:pic>
        <p:nvPicPr>
          <p:cNvPr id="7" name="Picture 6"/>
          <p:cNvPicPr>
            <a:picLocks noChangeAspect="1"/>
          </p:cNvPicPr>
          <p:nvPr/>
        </p:nvPicPr>
        <p:blipFill>
          <a:blip r:embed="rId3"/>
          <a:stretch>
            <a:fillRect/>
          </a:stretch>
        </p:blipFill>
        <p:spPr>
          <a:xfrm>
            <a:off x="609600" y="1838324"/>
            <a:ext cx="7086600" cy="1362075"/>
          </a:xfrm>
          <a:prstGeom prst="rect">
            <a:avLst/>
          </a:prstGeom>
        </p:spPr>
      </p:pic>
      <p:pic>
        <p:nvPicPr>
          <p:cNvPr id="8" name="Picture 7"/>
          <p:cNvPicPr>
            <a:picLocks noChangeAspect="1"/>
          </p:cNvPicPr>
          <p:nvPr/>
        </p:nvPicPr>
        <p:blipFill>
          <a:blip r:embed="rId4"/>
          <a:stretch>
            <a:fillRect/>
          </a:stretch>
        </p:blipFill>
        <p:spPr>
          <a:xfrm>
            <a:off x="609600" y="3457193"/>
            <a:ext cx="7086600" cy="1267207"/>
          </a:xfrm>
          <a:prstGeom prst="rect">
            <a:avLst/>
          </a:prstGeom>
        </p:spPr>
      </p:pic>
      <p:pic>
        <p:nvPicPr>
          <p:cNvPr id="9" name="Picture 8"/>
          <p:cNvPicPr>
            <a:picLocks noChangeAspect="1"/>
          </p:cNvPicPr>
          <p:nvPr/>
        </p:nvPicPr>
        <p:blipFill>
          <a:blip r:embed="rId5"/>
          <a:stretch>
            <a:fillRect/>
          </a:stretch>
        </p:blipFill>
        <p:spPr>
          <a:xfrm>
            <a:off x="609600" y="4875117"/>
            <a:ext cx="7086600" cy="1371600"/>
          </a:xfrm>
          <a:prstGeom prst="rect">
            <a:avLst/>
          </a:prstGeom>
        </p:spPr>
      </p:pic>
    </p:spTree>
    <p:extLst>
      <p:ext uri="{BB962C8B-B14F-4D97-AF65-F5344CB8AC3E}">
        <p14:creationId xmlns:p14="http://schemas.microsoft.com/office/powerpoint/2010/main" val="3096169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438400"/>
            <a:ext cx="8305800" cy="3722053"/>
          </a:xfrm>
        </p:spPr>
        <p:txBody>
          <a:bodyPr>
            <a:normAutofit/>
          </a:bodyPr>
          <a:lstStyle/>
          <a:p>
            <a:r>
              <a:rPr lang="en-US" sz="3300" b="1" dirty="0" smtClean="0">
                <a:solidFill>
                  <a:srgbClr val="00593C"/>
                </a:solidFill>
              </a:rPr>
              <a:t>Draft legislation will be introduced for the 2016 legislative Session.</a:t>
            </a:r>
          </a:p>
          <a:p>
            <a:endParaRPr lang="en-US" sz="3300" b="1" dirty="0" smtClean="0">
              <a:solidFill>
                <a:srgbClr val="00593C"/>
              </a:solidFill>
            </a:endParaRPr>
          </a:p>
          <a:p>
            <a:r>
              <a:rPr lang="en-US" sz="3300" b="1" dirty="0" smtClean="0">
                <a:solidFill>
                  <a:srgbClr val="00593C"/>
                </a:solidFill>
              </a:rPr>
              <a:t>The House of Representatives and The Senate will review the recommendations and most likely make their own changes.</a:t>
            </a:r>
          </a:p>
        </p:txBody>
      </p:sp>
      <p:sp>
        <p:nvSpPr>
          <p:cNvPr id="4" name="Title 1"/>
          <p:cNvSpPr txBox="1">
            <a:spLocks/>
          </p:cNvSpPr>
          <p:nvPr/>
        </p:nvSpPr>
        <p:spPr>
          <a:xfrm>
            <a:off x="457200" y="1114425"/>
            <a:ext cx="8305800" cy="112395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3300" dirty="0" smtClean="0">
                <a:solidFill>
                  <a:srgbClr val="00593C"/>
                </a:solidFill>
              </a:rPr>
              <a:t>QBE- The Possible Future</a:t>
            </a:r>
          </a:p>
          <a:p>
            <a:r>
              <a:rPr lang="en-US" sz="3300" dirty="0" smtClean="0">
                <a:solidFill>
                  <a:srgbClr val="00593C"/>
                </a:solidFill>
              </a:rPr>
              <a:t>Next Steps</a:t>
            </a:r>
            <a:endParaRPr lang="en-US" sz="3300" dirty="0">
              <a:solidFill>
                <a:srgbClr val="00593C"/>
              </a:solidFill>
            </a:endParaRPr>
          </a:p>
        </p:txBody>
      </p:sp>
    </p:spTree>
    <p:extLst>
      <p:ext uri="{BB962C8B-B14F-4D97-AF65-F5344CB8AC3E}">
        <p14:creationId xmlns:p14="http://schemas.microsoft.com/office/powerpoint/2010/main" val="2210297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286000"/>
            <a:ext cx="8305800" cy="3874453"/>
          </a:xfrm>
        </p:spPr>
        <p:txBody>
          <a:bodyPr>
            <a:normAutofit/>
          </a:bodyPr>
          <a:lstStyle/>
          <a:p>
            <a:r>
              <a:rPr lang="en-US" sz="3300" b="1" dirty="0" smtClean="0">
                <a:solidFill>
                  <a:srgbClr val="00593C"/>
                </a:solidFill>
              </a:rPr>
              <a:t>Typically</a:t>
            </a:r>
            <a:r>
              <a:rPr lang="en-US" sz="3300" b="1" dirty="0">
                <a:solidFill>
                  <a:srgbClr val="00593C"/>
                </a:solidFill>
              </a:rPr>
              <a:t>, discrepancies between the </a:t>
            </a:r>
            <a:r>
              <a:rPr lang="en-US" sz="3300" b="1" dirty="0" smtClean="0">
                <a:solidFill>
                  <a:srgbClr val="00593C"/>
                </a:solidFill>
              </a:rPr>
              <a:t>House and Senate versions </a:t>
            </a:r>
            <a:r>
              <a:rPr lang="en-US" sz="3300" b="1" dirty="0">
                <a:solidFill>
                  <a:srgbClr val="00593C"/>
                </a:solidFill>
              </a:rPr>
              <a:t>of </a:t>
            </a:r>
            <a:r>
              <a:rPr lang="en-US" sz="3300" b="1" dirty="0" smtClean="0">
                <a:solidFill>
                  <a:srgbClr val="00593C"/>
                </a:solidFill>
              </a:rPr>
              <a:t>a </a:t>
            </a:r>
            <a:r>
              <a:rPr lang="en-US" sz="3300" b="1" dirty="0">
                <a:solidFill>
                  <a:srgbClr val="00593C"/>
                </a:solidFill>
              </a:rPr>
              <a:t>bill lead to the convening of a conference committee made up of members from both chambers. This committee comes up with a compromise proposal to be voted on by both the House and Senate. </a:t>
            </a:r>
          </a:p>
        </p:txBody>
      </p:sp>
      <p:sp>
        <p:nvSpPr>
          <p:cNvPr id="4" name="Title 1"/>
          <p:cNvSpPr txBox="1">
            <a:spLocks/>
          </p:cNvSpPr>
          <p:nvPr/>
        </p:nvSpPr>
        <p:spPr>
          <a:xfrm>
            <a:off x="457200" y="1068705"/>
            <a:ext cx="8305800" cy="112395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3300" dirty="0" smtClean="0">
                <a:solidFill>
                  <a:srgbClr val="00593C"/>
                </a:solidFill>
              </a:rPr>
              <a:t>QBE- The Possible Future</a:t>
            </a:r>
          </a:p>
          <a:p>
            <a:r>
              <a:rPr lang="en-US" sz="3300" dirty="0" smtClean="0">
                <a:solidFill>
                  <a:srgbClr val="00593C"/>
                </a:solidFill>
              </a:rPr>
              <a:t>Next Steps</a:t>
            </a:r>
            <a:endParaRPr lang="en-US" sz="3300" dirty="0">
              <a:solidFill>
                <a:srgbClr val="00593C"/>
              </a:solidFill>
            </a:endParaRPr>
          </a:p>
        </p:txBody>
      </p:sp>
    </p:spTree>
    <p:extLst>
      <p:ext uri="{BB962C8B-B14F-4D97-AF65-F5344CB8AC3E}">
        <p14:creationId xmlns:p14="http://schemas.microsoft.com/office/powerpoint/2010/main" val="2542688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Quality Basic </a:t>
            </a:r>
            <a:r>
              <a:rPr lang="en-US" dirty="0" smtClean="0">
                <a:solidFill>
                  <a:schemeClr val="bg1"/>
                </a:solidFill>
              </a:rPr>
              <a:t>Education (QBE)</a:t>
            </a:r>
            <a:endParaRPr lang="en-US" dirty="0">
              <a:solidFill>
                <a:schemeClr val="bg1"/>
              </a:solidFill>
            </a:endParaRPr>
          </a:p>
        </p:txBody>
      </p:sp>
      <p:sp>
        <p:nvSpPr>
          <p:cNvPr id="3" name="Content Placeholder 2"/>
          <p:cNvSpPr>
            <a:spLocks noGrp="1"/>
          </p:cNvSpPr>
          <p:nvPr>
            <p:ph idx="1"/>
          </p:nvPr>
        </p:nvSpPr>
        <p:spPr>
          <a:xfrm>
            <a:off x="457200" y="2286000"/>
            <a:ext cx="8305800" cy="3874453"/>
          </a:xfrm>
        </p:spPr>
        <p:txBody>
          <a:bodyPr>
            <a:normAutofit/>
          </a:bodyPr>
          <a:lstStyle/>
          <a:p>
            <a:r>
              <a:rPr lang="en-US" sz="3300" b="1" dirty="0" smtClean="0">
                <a:solidFill>
                  <a:srgbClr val="00593C"/>
                </a:solidFill>
              </a:rPr>
              <a:t>Once </a:t>
            </a:r>
            <a:r>
              <a:rPr lang="en-US" sz="3300" b="1" dirty="0">
                <a:solidFill>
                  <a:srgbClr val="00593C"/>
                </a:solidFill>
              </a:rPr>
              <a:t>the same bill has passed both chambers, it is sent to the Governor, who then has 40 days to sign the legislation before it automatically passes into law</a:t>
            </a:r>
            <a:r>
              <a:rPr lang="en-US" sz="3300" b="1" dirty="0" smtClean="0">
                <a:solidFill>
                  <a:srgbClr val="00593C"/>
                </a:solidFill>
              </a:rPr>
              <a:t>.</a:t>
            </a:r>
          </a:p>
          <a:p>
            <a:r>
              <a:rPr lang="en-US" sz="3300" b="1" dirty="0" smtClean="0">
                <a:solidFill>
                  <a:srgbClr val="00593C"/>
                </a:solidFill>
              </a:rPr>
              <a:t>If QBE changes are passed, the new formula calculations would apply to FY 2018 for the 2017 – 2018 school year.</a:t>
            </a:r>
            <a:endParaRPr lang="en-US" sz="3300" b="1" dirty="0">
              <a:solidFill>
                <a:srgbClr val="00593C"/>
              </a:solidFill>
            </a:endParaRPr>
          </a:p>
        </p:txBody>
      </p:sp>
      <p:sp>
        <p:nvSpPr>
          <p:cNvPr id="4" name="Title 1"/>
          <p:cNvSpPr txBox="1">
            <a:spLocks/>
          </p:cNvSpPr>
          <p:nvPr/>
        </p:nvSpPr>
        <p:spPr>
          <a:xfrm>
            <a:off x="457200" y="1162050"/>
            <a:ext cx="8305800" cy="8953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3300" dirty="0" smtClean="0">
                <a:solidFill>
                  <a:srgbClr val="00593C"/>
                </a:solidFill>
              </a:rPr>
              <a:t>QBE- The Possible Future</a:t>
            </a:r>
          </a:p>
          <a:p>
            <a:r>
              <a:rPr lang="en-US" sz="3300" dirty="0" smtClean="0">
                <a:solidFill>
                  <a:srgbClr val="00593C"/>
                </a:solidFill>
              </a:rPr>
              <a:t>Next Steps</a:t>
            </a:r>
            <a:endParaRPr lang="en-US" sz="3300" dirty="0">
              <a:solidFill>
                <a:srgbClr val="00593C"/>
              </a:solidFill>
            </a:endParaRPr>
          </a:p>
        </p:txBody>
      </p:sp>
    </p:spTree>
    <p:extLst>
      <p:ext uri="{BB962C8B-B14F-4D97-AF65-F5344CB8AC3E}">
        <p14:creationId xmlns:p14="http://schemas.microsoft.com/office/powerpoint/2010/main" val="3525295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6477000" cy="2286000"/>
          </a:xfrm>
        </p:spPr>
        <p:txBody>
          <a:bodyPr>
            <a:normAutofit/>
          </a:bodyPr>
          <a:lstStyle/>
          <a:p>
            <a:pPr algn="ctr"/>
            <a:r>
              <a:rPr lang="en-US" dirty="0" smtClean="0">
                <a:solidFill>
                  <a:srgbClr val="00593C"/>
                </a:solidFill>
              </a:rPr>
              <a:t>State </a:t>
            </a:r>
            <a:r>
              <a:rPr lang="en-US" dirty="0">
                <a:solidFill>
                  <a:srgbClr val="00593C"/>
                </a:solidFill>
              </a:rPr>
              <a:t>C</a:t>
            </a:r>
            <a:r>
              <a:rPr lang="en-US" dirty="0" smtClean="0">
                <a:solidFill>
                  <a:srgbClr val="00593C"/>
                </a:solidFill>
              </a:rPr>
              <a:t>harter School Supplement</a:t>
            </a:r>
            <a:endParaRPr lang="en-US" sz="5000" dirty="0">
              <a:solidFill>
                <a:srgbClr val="00593C"/>
              </a:solidFill>
            </a:endParaRPr>
          </a:p>
        </p:txBody>
      </p:sp>
    </p:spTree>
    <p:extLst>
      <p:ext uri="{BB962C8B-B14F-4D97-AF65-F5344CB8AC3E}">
        <p14:creationId xmlns:p14="http://schemas.microsoft.com/office/powerpoint/2010/main" val="306228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Glossary </a:t>
            </a:r>
            <a:endParaRPr lang="en-US" dirty="0">
              <a:solidFill>
                <a:schemeClr val="bg1"/>
              </a:solidFill>
            </a:endParaRPr>
          </a:p>
        </p:txBody>
      </p:sp>
      <p:sp>
        <p:nvSpPr>
          <p:cNvPr id="4" name="Content Placeholder 3"/>
          <p:cNvSpPr>
            <a:spLocks noGrp="1"/>
          </p:cNvSpPr>
          <p:nvPr>
            <p:ph idx="1"/>
          </p:nvPr>
        </p:nvSpPr>
        <p:spPr>
          <a:xfrm>
            <a:off x="457200" y="1143000"/>
            <a:ext cx="8229600" cy="5257800"/>
          </a:xfrm>
        </p:spPr>
        <p:txBody>
          <a:bodyPr>
            <a:normAutofit fontScale="85000" lnSpcReduction="20000"/>
          </a:bodyPr>
          <a:lstStyle/>
          <a:p>
            <a:r>
              <a:rPr lang="en-US" b="1" dirty="0" smtClean="0">
                <a:solidFill>
                  <a:srgbClr val="00593C"/>
                </a:solidFill>
              </a:rPr>
              <a:t>Full-time </a:t>
            </a:r>
            <a:r>
              <a:rPr lang="en-US" b="1" dirty="0">
                <a:solidFill>
                  <a:srgbClr val="00593C"/>
                </a:solidFill>
              </a:rPr>
              <a:t>Equivalent (FTE) – a student count consisting of six state funded segments per student authorized under O.C.G.A. § 20-2-161</a:t>
            </a:r>
            <a:r>
              <a:rPr lang="en-US" b="1" dirty="0" smtClean="0">
                <a:solidFill>
                  <a:srgbClr val="00593C"/>
                </a:solidFill>
              </a:rPr>
              <a:t>.</a:t>
            </a:r>
          </a:p>
          <a:p>
            <a:endParaRPr lang="en-US" b="1" dirty="0" smtClean="0">
              <a:solidFill>
                <a:srgbClr val="00593C"/>
              </a:solidFill>
            </a:endParaRPr>
          </a:p>
          <a:p>
            <a:r>
              <a:rPr lang="en-US" b="1" dirty="0" smtClean="0">
                <a:solidFill>
                  <a:srgbClr val="00593C"/>
                </a:solidFill>
              </a:rPr>
              <a:t>GADOE- </a:t>
            </a:r>
            <a:r>
              <a:rPr lang="en-US" b="1" dirty="0">
                <a:solidFill>
                  <a:srgbClr val="00593C"/>
                </a:solidFill>
              </a:rPr>
              <a:t>refers to the Georgia Department of Education. </a:t>
            </a:r>
            <a:endParaRPr lang="en-US" b="1" dirty="0" smtClean="0">
              <a:solidFill>
                <a:srgbClr val="00593C"/>
              </a:solidFill>
            </a:endParaRPr>
          </a:p>
          <a:p>
            <a:endParaRPr lang="en-US" b="1" dirty="0" smtClean="0">
              <a:solidFill>
                <a:srgbClr val="00593C"/>
              </a:solidFill>
            </a:endParaRPr>
          </a:p>
          <a:p>
            <a:r>
              <a:rPr lang="en-US" b="1" dirty="0" smtClean="0">
                <a:solidFill>
                  <a:srgbClr val="00593C"/>
                </a:solidFill>
              </a:rPr>
              <a:t>Official Code of Georgia </a:t>
            </a:r>
            <a:r>
              <a:rPr lang="en-US" b="1" dirty="0">
                <a:solidFill>
                  <a:srgbClr val="00593C"/>
                </a:solidFill>
              </a:rPr>
              <a:t>Annotated- </a:t>
            </a:r>
            <a:r>
              <a:rPr lang="en-US" b="1" dirty="0" smtClean="0">
                <a:solidFill>
                  <a:srgbClr val="00593C"/>
                </a:solidFill>
              </a:rPr>
              <a:t>O.C.G.A. </a:t>
            </a:r>
            <a:r>
              <a:rPr lang="en-US" b="1" dirty="0">
                <a:solidFill>
                  <a:srgbClr val="00593C"/>
                </a:solidFill>
              </a:rPr>
              <a:t>is the compendium of all laws in the U.S. state of Georgia. Like other U.S. state codes, its legal interpretation is subject to the United States Constitution, the United States Code, the Code of Federal Regulations, and the state's constitution.</a:t>
            </a:r>
            <a:endParaRPr lang="en-US" b="1" dirty="0" smtClean="0">
              <a:solidFill>
                <a:srgbClr val="00593C"/>
              </a:solidFill>
            </a:endParaRPr>
          </a:p>
          <a:p>
            <a:endParaRPr lang="en-US" b="1" dirty="0" smtClean="0">
              <a:solidFill>
                <a:srgbClr val="00593C"/>
              </a:solidFill>
            </a:endParaRPr>
          </a:p>
          <a:p>
            <a:r>
              <a:rPr lang="en-US" b="1" dirty="0" smtClean="0">
                <a:solidFill>
                  <a:srgbClr val="00593C"/>
                </a:solidFill>
              </a:rPr>
              <a:t>Quality </a:t>
            </a:r>
            <a:r>
              <a:rPr lang="en-US" b="1" dirty="0">
                <a:solidFill>
                  <a:srgbClr val="00593C"/>
                </a:solidFill>
              </a:rPr>
              <a:t>Basic Education Formula (</a:t>
            </a:r>
            <a:r>
              <a:rPr lang="en-US" b="1" dirty="0" smtClean="0">
                <a:solidFill>
                  <a:srgbClr val="00593C"/>
                </a:solidFill>
              </a:rPr>
              <a:t>QBE) </a:t>
            </a:r>
            <a:r>
              <a:rPr lang="en-US" b="1" dirty="0">
                <a:solidFill>
                  <a:srgbClr val="00593C"/>
                </a:solidFill>
              </a:rPr>
              <a:t>–the State of Georgia funding formula used for determining the amount of state education funds a school district earns annually as described in O.C.G.A. § 20-2-161.</a:t>
            </a:r>
          </a:p>
          <a:p>
            <a:endParaRPr lang="en-US" dirty="0">
              <a:solidFill>
                <a:srgbClr val="00593C"/>
              </a:solidFill>
            </a:endParaRPr>
          </a:p>
        </p:txBody>
      </p:sp>
    </p:spTree>
    <p:extLst>
      <p:ext uri="{BB962C8B-B14F-4D97-AF65-F5344CB8AC3E}">
        <p14:creationId xmlns:p14="http://schemas.microsoft.com/office/powerpoint/2010/main" val="5606217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498" y="228600"/>
            <a:ext cx="7336465" cy="914400"/>
          </a:xfrm>
        </p:spPr>
        <p:txBody>
          <a:bodyPr>
            <a:normAutofit/>
          </a:bodyPr>
          <a:lstStyle/>
          <a:p>
            <a:r>
              <a:rPr lang="en-US" sz="4000" dirty="0">
                <a:solidFill>
                  <a:schemeClr val="bg1"/>
                </a:solidFill>
              </a:rPr>
              <a:t>State Charter School Supplement</a:t>
            </a:r>
          </a:p>
        </p:txBody>
      </p:sp>
      <p:sp>
        <p:nvSpPr>
          <p:cNvPr id="3" name="Content Placeholder 2"/>
          <p:cNvSpPr>
            <a:spLocks noGrp="1"/>
          </p:cNvSpPr>
          <p:nvPr>
            <p:ph idx="1"/>
          </p:nvPr>
        </p:nvSpPr>
        <p:spPr>
          <a:xfrm>
            <a:off x="381000" y="1295400"/>
            <a:ext cx="8305800" cy="3733799"/>
          </a:xfrm>
        </p:spPr>
        <p:txBody>
          <a:bodyPr>
            <a:noAutofit/>
          </a:bodyPr>
          <a:lstStyle/>
          <a:p>
            <a:r>
              <a:rPr lang="en-US" sz="3600" b="1" dirty="0">
                <a:solidFill>
                  <a:srgbClr val="00593C"/>
                </a:solidFill>
              </a:rPr>
              <a:t>In addition to QBE formula earnings, state charter schools receive </a:t>
            </a:r>
            <a:r>
              <a:rPr lang="en-US" sz="3600" b="1" dirty="0" smtClean="0">
                <a:solidFill>
                  <a:srgbClr val="00593C"/>
                </a:solidFill>
              </a:rPr>
              <a:t>a supplement </a:t>
            </a:r>
            <a:r>
              <a:rPr lang="en-US" sz="3600" b="1" dirty="0">
                <a:solidFill>
                  <a:srgbClr val="00593C"/>
                </a:solidFill>
              </a:rPr>
              <a:t>to partially offset the absence of local tax revenue flowing to state charter schools. </a:t>
            </a:r>
            <a:endParaRPr lang="en-US" sz="3600" b="1" dirty="0" smtClean="0">
              <a:solidFill>
                <a:srgbClr val="00593C"/>
              </a:solidFill>
            </a:endParaRPr>
          </a:p>
        </p:txBody>
      </p:sp>
    </p:spTree>
    <p:extLst>
      <p:ext uri="{BB962C8B-B14F-4D97-AF65-F5344CB8AC3E}">
        <p14:creationId xmlns:p14="http://schemas.microsoft.com/office/powerpoint/2010/main" val="287908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6096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4865053"/>
          </a:xfrm>
        </p:spPr>
        <p:txBody>
          <a:bodyPr>
            <a:normAutofit/>
          </a:bodyPr>
          <a:lstStyle/>
          <a:p>
            <a:r>
              <a:rPr lang="en-US" sz="3600" b="1" dirty="0" smtClean="0">
                <a:solidFill>
                  <a:srgbClr val="00593C"/>
                </a:solidFill>
              </a:rPr>
              <a:t>The FY16 appropriation for the State Charter School Supplement was $65,797,180</a:t>
            </a:r>
            <a:r>
              <a:rPr lang="en-US" sz="3600" b="1" dirty="0">
                <a:solidFill>
                  <a:srgbClr val="00593C"/>
                </a:solidFill>
              </a:rPr>
              <a:t>, which included $36,788,763 for state virtual charters </a:t>
            </a:r>
            <a:r>
              <a:rPr lang="en-US" sz="3600" b="1" dirty="0" smtClean="0">
                <a:solidFill>
                  <a:srgbClr val="00593C"/>
                </a:solidFill>
              </a:rPr>
              <a:t>and $29,008,417 </a:t>
            </a:r>
            <a:r>
              <a:rPr lang="en-US" sz="3600" b="1" dirty="0">
                <a:solidFill>
                  <a:srgbClr val="00593C"/>
                </a:solidFill>
              </a:rPr>
              <a:t>for state brick and mortar charters.</a:t>
            </a:r>
          </a:p>
        </p:txBody>
      </p:sp>
    </p:spTree>
    <p:extLst>
      <p:ext uri="{BB962C8B-B14F-4D97-AF65-F5344CB8AC3E}">
        <p14:creationId xmlns:p14="http://schemas.microsoft.com/office/powerpoint/2010/main" val="1247312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5334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4000" b="1" dirty="0" smtClean="0">
                <a:solidFill>
                  <a:srgbClr val="00593C"/>
                </a:solidFill>
              </a:rPr>
              <a:t>Accurate FTE reporting is critical to receiving correct funding through the State Charter School Supplement</a:t>
            </a:r>
            <a:r>
              <a:rPr lang="en-US" sz="4000" b="1" dirty="0" smtClean="0">
                <a:solidFill>
                  <a:srgbClr val="00593C"/>
                </a:solidFill>
              </a:rPr>
              <a:t>.</a:t>
            </a:r>
          </a:p>
          <a:p>
            <a:endParaRPr lang="en-US" sz="4000" b="1" dirty="0" smtClean="0">
              <a:solidFill>
                <a:srgbClr val="00593C"/>
              </a:solidFill>
            </a:endParaRPr>
          </a:p>
          <a:p>
            <a:r>
              <a:rPr lang="en-US" sz="4000" b="1" dirty="0" smtClean="0">
                <a:solidFill>
                  <a:srgbClr val="00593C"/>
                </a:solidFill>
              </a:rPr>
              <a:t>This applies to both virtual and bricks and mortar charter schools.</a:t>
            </a:r>
            <a:endParaRPr lang="en-US" sz="4000" b="1" dirty="0" smtClean="0">
              <a:solidFill>
                <a:srgbClr val="00593C"/>
              </a:solidFill>
            </a:endParaRPr>
          </a:p>
          <a:p>
            <a:endParaRPr lang="en-US" sz="3600" b="1" dirty="0">
              <a:solidFill>
                <a:srgbClr val="00593C"/>
              </a:solidFill>
            </a:endParaRPr>
          </a:p>
        </p:txBody>
      </p:sp>
    </p:spTree>
    <p:extLst>
      <p:ext uri="{BB962C8B-B14F-4D97-AF65-F5344CB8AC3E}">
        <p14:creationId xmlns:p14="http://schemas.microsoft.com/office/powerpoint/2010/main" val="3896532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685800"/>
          </a:xfrm>
        </p:spPr>
        <p:txBody>
          <a:bodyPr>
            <a:normAutofit fontScale="90000"/>
          </a:bodyPr>
          <a:lstStyle/>
          <a:p>
            <a:r>
              <a:rPr lang="en-US" dirty="0">
                <a:solidFill>
                  <a:schemeClr val="bg1"/>
                </a:solidFill>
              </a:rPr>
              <a:t>State Charter School Supplement</a:t>
            </a:r>
          </a:p>
        </p:txBody>
      </p:sp>
      <p:pic>
        <p:nvPicPr>
          <p:cNvPr id="6" name="Content Placeholder 5"/>
          <p:cNvPicPr>
            <a:picLocks noGrp="1" noChangeAspect="1"/>
          </p:cNvPicPr>
          <p:nvPr>
            <p:ph idx="1"/>
          </p:nvPr>
        </p:nvPicPr>
        <p:blipFill>
          <a:blip r:embed="rId3"/>
          <a:stretch>
            <a:fillRect/>
          </a:stretch>
        </p:blipFill>
        <p:spPr>
          <a:xfrm>
            <a:off x="457200" y="1143000"/>
            <a:ext cx="8305800" cy="5257800"/>
          </a:xfrm>
          <a:prstGeom prst="rect">
            <a:avLst/>
          </a:prstGeom>
        </p:spPr>
      </p:pic>
    </p:spTree>
    <p:extLst>
      <p:ext uri="{BB962C8B-B14F-4D97-AF65-F5344CB8AC3E}">
        <p14:creationId xmlns:p14="http://schemas.microsoft.com/office/powerpoint/2010/main" val="2550687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4865053"/>
          </a:xfrm>
        </p:spPr>
        <p:txBody>
          <a:bodyPr>
            <a:normAutofit/>
          </a:bodyPr>
          <a:lstStyle/>
          <a:p>
            <a:r>
              <a:rPr lang="en-US" sz="3600" b="1" dirty="0" smtClean="0">
                <a:solidFill>
                  <a:srgbClr val="00593C"/>
                </a:solidFill>
              </a:rPr>
              <a:t>To calculate the State Charter School Supplement a per FTE cost is generated for the Nutrition, Transportation, Equalization and Capital Revenue grants.</a:t>
            </a:r>
            <a:endParaRPr lang="en-US" sz="3600" b="1" dirty="0">
              <a:solidFill>
                <a:srgbClr val="00593C"/>
              </a:solidFill>
            </a:endParaRPr>
          </a:p>
        </p:txBody>
      </p:sp>
      <p:pic>
        <p:nvPicPr>
          <p:cNvPr id="5" name="Picture 4"/>
          <p:cNvPicPr>
            <a:picLocks noChangeAspect="1"/>
          </p:cNvPicPr>
          <p:nvPr/>
        </p:nvPicPr>
        <p:blipFill>
          <a:blip r:embed="rId3"/>
          <a:stretch>
            <a:fillRect/>
          </a:stretch>
        </p:blipFill>
        <p:spPr>
          <a:xfrm>
            <a:off x="609600" y="3886200"/>
            <a:ext cx="7543800" cy="1676400"/>
          </a:xfrm>
          <a:prstGeom prst="rect">
            <a:avLst/>
          </a:prstGeom>
        </p:spPr>
      </p:pic>
    </p:spTree>
    <p:extLst>
      <p:ext uri="{BB962C8B-B14F-4D97-AF65-F5344CB8AC3E}">
        <p14:creationId xmlns:p14="http://schemas.microsoft.com/office/powerpoint/2010/main" val="1678799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19200"/>
            <a:ext cx="8305800" cy="5257800"/>
          </a:xfrm>
        </p:spPr>
        <p:txBody>
          <a:bodyPr>
            <a:normAutofit lnSpcReduction="10000"/>
          </a:bodyPr>
          <a:lstStyle/>
          <a:p>
            <a:r>
              <a:rPr lang="en-US" sz="3600" b="1" dirty="0" smtClean="0">
                <a:solidFill>
                  <a:srgbClr val="00593C"/>
                </a:solidFill>
              </a:rPr>
              <a:t>The per FTE cost is multiplied by the number of FTEs in each state </a:t>
            </a:r>
            <a:r>
              <a:rPr lang="en-US" sz="3600" b="1" dirty="0">
                <a:solidFill>
                  <a:srgbClr val="00593C"/>
                </a:solidFill>
              </a:rPr>
              <a:t>c</a:t>
            </a:r>
            <a:r>
              <a:rPr lang="en-US" sz="3600" b="1" dirty="0" smtClean="0">
                <a:solidFill>
                  <a:srgbClr val="00593C"/>
                </a:solidFill>
              </a:rPr>
              <a:t>harter </a:t>
            </a:r>
            <a:r>
              <a:rPr lang="en-US" sz="3600" b="1" dirty="0">
                <a:solidFill>
                  <a:srgbClr val="00593C"/>
                </a:solidFill>
              </a:rPr>
              <a:t>s</a:t>
            </a:r>
            <a:r>
              <a:rPr lang="en-US" sz="3600" b="1" dirty="0" smtClean="0">
                <a:solidFill>
                  <a:srgbClr val="00593C"/>
                </a:solidFill>
              </a:rPr>
              <a:t>chool for the Transportation and Nutrition grants if the school has a qualifying program to generate an allocation amount.</a:t>
            </a:r>
          </a:p>
          <a:p>
            <a:endParaRPr lang="en-US" sz="3600" b="1" dirty="0" smtClean="0">
              <a:solidFill>
                <a:srgbClr val="00593C"/>
              </a:solidFill>
            </a:endParaRPr>
          </a:p>
          <a:p>
            <a:r>
              <a:rPr lang="en-US" sz="3600" b="1" dirty="0">
                <a:solidFill>
                  <a:srgbClr val="00593C"/>
                </a:solidFill>
              </a:rPr>
              <a:t>Virtual state charter schools do not qualify for funding from Transportation and Nutrition </a:t>
            </a:r>
            <a:r>
              <a:rPr lang="en-US" sz="3600" b="1" dirty="0" smtClean="0">
                <a:solidFill>
                  <a:srgbClr val="00593C"/>
                </a:solidFill>
              </a:rPr>
              <a:t>grants.</a:t>
            </a:r>
            <a:endParaRPr lang="en-US" sz="3600" b="1" dirty="0">
              <a:solidFill>
                <a:srgbClr val="00593C"/>
              </a:solidFill>
            </a:endParaRPr>
          </a:p>
          <a:p>
            <a:endParaRPr lang="en-US" sz="3600" b="1" dirty="0" smtClean="0">
              <a:solidFill>
                <a:srgbClr val="00593C"/>
              </a:solidFill>
            </a:endParaRPr>
          </a:p>
          <a:p>
            <a:endParaRPr lang="en-US" sz="3600" b="1" dirty="0" smtClean="0">
              <a:solidFill>
                <a:srgbClr val="00593C"/>
              </a:solidFill>
            </a:endParaRPr>
          </a:p>
          <a:p>
            <a:endParaRPr lang="en-US" sz="3600" b="1" dirty="0">
              <a:solidFill>
                <a:srgbClr val="00593C"/>
              </a:solidFill>
            </a:endParaRPr>
          </a:p>
        </p:txBody>
      </p:sp>
    </p:spTree>
    <p:extLst>
      <p:ext uri="{BB962C8B-B14F-4D97-AF65-F5344CB8AC3E}">
        <p14:creationId xmlns:p14="http://schemas.microsoft.com/office/powerpoint/2010/main" val="2980994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a:solidFill>
                  <a:srgbClr val="00593C"/>
                </a:solidFill>
              </a:rPr>
              <a:t>How per FTE cost is determined for </a:t>
            </a:r>
            <a:r>
              <a:rPr lang="en-US" sz="3600" b="1" dirty="0" smtClean="0">
                <a:solidFill>
                  <a:srgbClr val="00593C"/>
                </a:solidFill>
              </a:rPr>
              <a:t>the Transportation grant:</a:t>
            </a:r>
            <a:endParaRPr lang="en-US" sz="3600" b="1" dirty="0">
              <a:solidFill>
                <a:srgbClr val="00593C"/>
              </a:solidFill>
            </a:endParaRPr>
          </a:p>
          <a:p>
            <a:pPr lvl="1"/>
            <a:r>
              <a:rPr lang="en-US" sz="3200" b="1" dirty="0" smtClean="0">
                <a:solidFill>
                  <a:srgbClr val="00593C"/>
                </a:solidFill>
              </a:rPr>
              <a:t>The per FTE cost for the Transportation grant is calculated using the prior fiscal year’s appropriation for transportation divided by the Georgia Department of Education’s reported FTEs from the prior </a:t>
            </a:r>
            <a:r>
              <a:rPr lang="en-US" sz="3200" b="1" dirty="0">
                <a:solidFill>
                  <a:srgbClr val="00593C"/>
                </a:solidFill>
              </a:rPr>
              <a:t>fiscal year </a:t>
            </a:r>
            <a:r>
              <a:rPr lang="en-US" sz="3200" b="1" dirty="0" smtClean="0">
                <a:solidFill>
                  <a:srgbClr val="00593C"/>
                </a:solidFill>
              </a:rPr>
              <a:t>for revenue.</a:t>
            </a:r>
          </a:p>
          <a:p>
            <a:endParaRPr lang="en-US" sz="3600" b="1" dirty="0">
              <a:solidFill>
                <a:srgbClr val="00593C"/>
              </a:solidFill>
            </a:endParaRPr>
          </a:p>
        </p:txBody>
      </p:sp>
    </p:spTree>
    <p:extLst>
      <p:ext uri="{BB962C8B-B14F-4D97-AF65-F5344CB8AC3E}">
        <p14:creationId xmlns:p14="http://schemas.microsoft.com/office/powerpoint/2010/main" val="4100062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a:solidFill>
                  <a:srgbClr val="00593C"/>
                </a:solidFill>
              </a:rPr>
              <a:t>How per FTE cost is determined for the </a:t>
            </a:r>
            <a:r>
              <a:rPr lang="en-US" sz="3600" b="1" dirty="0" smtClean="0">
                <a:solidFill>
                  <a:srgbClr val="00593C"/>
                </a:solidFill>
              </a:rPr>
              <a:t>Nutrition </a:t>
            </a:r>
            <a:r>
              <a:rPr lang="en-US" sz="3600" b="1" dirty="0">
                <a:solidFill>
                  <a:srgbClr val="00593C"/>
                </a:solidFill>
              </a:rPr>
              <a:t>Grant:</a:t>
            </a:r>
          </a:p>
          <a:p>
            <a:pPr lvl="1"/>
            <a:r>
              <a:rPr lang="en-US" sz="3200" b="1" dirty="0" smtClean="0">
                <a:solidFill>
                  <a:srgbClr val="00593C"/>
                </a:solidFill>
              </a:rPr>
              <a:t>The per FTE cost for the Nutrition grant is calculated using the prior fiscal year’s appropriation for nutrition divided by the Georgia Department of Education’s reported FTEs from the prior </a:t>
            </a:r>
            <a:r>
              <a:rPr lang="en-US" sz="3200" b="1" dirty="0">
                <a:solidFill>
                  <a:srgbClr val="00593C"/>
                </a:solidFill>
              </a:rPr>
              <a:t>fiscal year </a:t>
            </a:r>
            <a:r>
              <a:rPr lang="en-US" sz="3200" b="1" dirty="0" smtClean="0">
                <a:solidFill>
                  <a:srgbClr val="00593C"/>
                </a:solidFill>
              </a:rPr>
              <a:t>for revenue.</a:t>
            </a:r>
          </a:p>
          <a:p>
            <a:endParaRPr lang="en-US" sz="3600" b="1" dirty="0">
              <a:solidFill>
                <a:srgbClr val="00593C"/>
              </a:solidFill>
            </a:endParaRPr>
          </a:p>
        </p:txBody>
      </p:sp>
    </p:spTree>
    <p:extLst>
      <p:ext uri="{BB962C8B-B14F-4D97-AF65-F5344CB8AC3E}">
        <p14:creationId xmlns:p14="http://schemas.microsoft.com/office/powerpoint/2010/main" val="4011192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pic>
        <p:nvPicPr>
          <p:cNvPr id="5" name="Content Placeholder 4"/>
          <p:cNvPicPr>
            <a:picLocks noGrp="1" noChangeAspect="1"/>
          </p:cNvPicPr>
          <p:nvPr>
            <p:ph idx="1"/>
          </p:nvPr>
        </p:nvPicPr>
        <p:blipFill>
          <a:blip r:embed="rId3"/>
          <a:stretch>
            <a:fillRect/>
          </a:stretch>
        </p:blipFill>
        <p:spPr>
          <a:xfrm>
            <a:off x="2386012" y="2620169"/>
            <a:ext cx="4371975" cy="2181225"/>
          </a:xfrm>
          <a:prstGeom prst="rect">
            <a:avLst/>
          </a:prstGeom>
        </p:spPr>
      </p:pic>
      <p:pic>
        <p:nvPicPr>
          <p:cNvPr id="6" name="Picture 5"/>
          <p:cNvPicPr>
            <a:picLocks noChangeAspect="1"/>
          </p:cNvPicPr>
          <p:nvPr/>
        </p:nvPicPr>
        <p:blipFill>
          <a:blip r:embed="rId3"/>
          <a:stretch>
            <a:fillRect/>
          </a:stretch>
        </p:blipFill>
        <p:spPr>
          <a:xfrm>
            <a:off x="1143000" y="1676400"/>
            <a:ext cx="6553200" cy="4114799"/>
          </a:xfrm>
          <a:prstGeom prst="rect">
            <a:avLst/>
          </a:prstGeom>
        </p:spPr>
      </p:pic>
    </p:spTree>
    <p:extLst>
      <p:ext uri="{BB962C8B-B14F-4D97-AF65-F5344CB8AC3E}">
        <p14:creationId xmlns:p14="http://schemas.microsoft.com/office/powerpoint/2010/main" val="2246993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smtClean="0">
                <a:solidFill>
                  <a:srgbClr val="00593C"/>
                </a:solidFill>
              </a:rPr>
              <a:t>What is Equalization?</a:t>
            </a:r>
          </a:p>
          <a:p>
            <a:pPr lvl="1">
              <a:buFont typeface="Arial" panose="020B0604020202020204" pitchFamily="34" charset="0"/>
              <a:buChar char="•"/>
            </a:pPr>
            <a:r>
              <a:rPr lang="en-US" sz="3200" b="1" dirty="0">
                <a:solidFill>
                  <a:srgbClr val="00593C"/>
                </a:solidFill>
              </a:rPr>
              <a:t>Equalization is a grant made to </a:t>
            </a:r>
            <a:r>
              <a:rPr lang="en-US" sz="3200" b="1" dirty="0" smtClean="0">
                <a:solidFill>
                  <a:srgbClr val="00593C"/>
                </a:solidFill>
              </a:rPr>
              <a:t>poorer </a:t>
            </a:r>
            <a:r>
              <a:rPr lang="en-US" sz="3200" b="1" dirty="0">
                <a:solidFill>
                  <a:srgbClr val="00593C"/>
                </a:solidFill>
              </a:rPr>
              <a:t>school systems to bring them up to the statewide average per weighted FTE in local wealth</a:t>
            </a:r>
            <a:r>
              <a:rPr lang="en-US" sz="3200" b="1" dirty="0" smtClean="0">
                <a:solidFill>
                  <a:srgbClr val="00593C"/>
                </a:solidFill>
              </a:rPr>
              <a:t>.</a:t>
            </a:r>
          </a:p>
          <a:p>
            <a:pPr marL="457200" lvl="1" indent="0">
              <a:buNone/>
            </a:pPr>
            <a:endParaRPr lang="en-US" sz="3200" b="1" dirty="0" smtClean="0">
              <a:solidFill>
                <a:srgbClr val="00593C"/>
              </a:solidFill>
            </a:endParaRPr>
          </a:p>
          <a:p>
            <a:endParaRPr lang="en-US" sz="3600" b="1" dirty="0">
              <a:solidFill>
                <a:srgbClr val="00593C"/>
              </a:solidFill>
            </a:endParaRPr>
          </a:p>
        </p:txBody>
      </p:sp>
    </p:spTree>
    <p:extLst>
      <p:ext uri="{BB962C8B-B14F-4D97-AF65-F5344CB8AC3E}">
        <p14:creationId xmlns:p14="http://schemas.microsoft.com/office/powerpoint/2010/main" val="398006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609600"/>
            <a:ext cx="5257800" cy="1828800"/>
          </a:xfrm>
        </p:spPr>
        <p:txBody>
          <a:bodyPr>
            <a:normAutofit/>
          </a:bodyPr>
          <a:lstStyle/>
          <a:p>
            <a:pPr algn="ctr"/>
            <a:r>
              <a:rPr lang="en-US" sz="5000" dirty="0" smtClean="0">
                <a:solidFill>
                  <a:srgbClr val="00593C"/>
                </a:solidFill>
              </a:rPr>
              <a:t>Overview of FY16 State Revenues</a:t>
            </a:r>
            <a:endParaRPr lang="en-US" sz="5000" dirty="0">
              <a:solidFill>
                <a:srgbClr val="00593C"/>
              </a:solidFill>
            </a:endParaRPr>
          </a:p>
        </p:txBody>
      </p:sp>
    </p:spTree>
    <p:extLst>
      <p:ext uri="{BB962C8B-B14F-4D97-AF65-F5344CB8AC3E}">
        <p14:creationId xmlns:p14="http://schemas.microsoft.com/office/powerpoint/2010/main" val="1764947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a:solidFill>
                  <a:srgbClr val="00593C"/>
                </a:solidFill>
              </a:rPr>
              <a:t>The per FTE cost for the Equalization grant is calculated using </a:t>
            </a:r>
            <a:r>
              <a:rPr lang="en-US" sz="3600" b="1" dirty="0" smtClean="0">
                <a:solidFill>
                  <a:srgbClr val="00593C"/>
                </a:solidFill>
              </a:rPr>
              <a:t>the </a:t>
            </a:r>
            <a:r>
              <a:rPr lang="en-US" sz="3600" b="1" dirty="0">
                <a:solidFill>
                  <a:srgbClr val="00593C"/>
                </a:solidFill>
              </a:rPr>
              <a:t>average amount of total revenues </a:t>
            </a:r>
            <a:r>
              <a:rPr lang="en-US" sz="3600" b="1" dirty="0" smtClean="0">
                <a:solidFill>
                  <a:srgbClr val="00593C"/>
                </a:solidFill>
              </a:rPr>
              <a:t>minus federal and state revenues excluding </a:t>
            </a:r>
            <a:r>
              <a:rPr lang="en-US" sz="3600" b="1" dirty="0">
                <a:solidFill>
                  <a:srgbClr val="00593C"/>
                </a:solidFill>
              </a:rPr>
              <a:t>equalization grants per FTE for the lowest five school systems ranked by </a:t>
            </a:r>
            <a:r>
              <a:rPr lang="en-US" sz="3600" b="1" dirty="0" smtClean="0">
                <a:solidFill>
                  <a:srgbClr val="00593C"/>
                </a:solidFill>
              </a:rPr>
              <a:t>assessed valuation </a:t>
            </a:r>
            <a:r>
              <a:rPr lang="en-US" sz="3600" b="1" dirty="0">
                <a:solidFill>
                  <a:srgbClr val="00593C"/>
                </a:solidFill>
              </a:rPr>
              <a:t>per weighted FTE count from the prior fiscal </a:t>
            </a:r>
            <a:r>
              <a:rPr lang="en-US" sz="3600" b="1" dirty="0" smtClean="0">
                <a:solidFill>
                  <a:srgbClr val="00593C"/>
                </a:solidFill>
              </a:rPr>
              <a:t>year.</a:t>
            </a:r>
            <a:endParaRPr lang="en-US" sz="3600" b="1" dirty="0">
              <a:solidFill>
                <a:srgbClr val="00593C"/>
              </a:solidFill>
            </a:endParaRPr>
          </a:p>
          <a:p>
            <a:endParaRPr lang="en-US" sz="3600" b="1" dirty="0">
              <a:solidFill>
                <a:srgbClr val="00593C"/>
              </a:solidFill>
            </a:endParaRPr>
          </a:p>
        </p:txBody>
      </p:sp>
    </p:spTree>
    <p:extLst>
      <p:ext uri="{BB962C8B-B14F-4D97-AF65-F5344CB8AC3E}">
        <p14:creationId xmlns:p14="http://schemas.microsoft.com/office/powerpoint/2010/main" val="2616025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838200"/>
          </a:xfrm>
        </p:spPr>
        <p:txBody>
          <a:bodyPr>
            <a:normAutofit fontScale="90000"/>
          </a:bodyPr>
          <a:lstStyle/>
          <a:p>
            <a:r>
              <a:rPr lang="en-US" dirty="0">
                <a:solidFill>
                  <a:schemeClr val="bg1"/>
                </a:solidFill>
              </a:rPr>
              <a:t>State Charter School Supplement</a:t>
            </a:r>
          </a:p>
        </p:txBody>
      </p:sp>
      <p:pic>
        <p:nvPicPr>
          <p:cNvPr id="6" name="Picture 5"/>
          <p:cNvPicPr>
            <a:picLocks noChangeAspect="1"/>
          </p:cNvPicPr>
          <p:nvPr/>
        </p:nvPicPr>
        <p:blipFill>
          <a:blip r:embed="rId3"/>
          <a:stretch>
            <a:fillRect/>
          </a:stretch>
        </p:blipFill>
        <p:spPr>
          <a:xfrm>
            <a:off x="457200" y="1295400"/>
            <a:ext cx="8534400" cy="4407553"/>
          </a:xfrm>
          <a:prstGeom prst="rect">
            <a:avLst/>
          </a:prstGeom>
        </p:spPr>
      </p:pic>
    </p:spTree>
    <p:extLst>
      <p:ext uri="{BB962C8B-B14F-4D97-AF65-F5344CB8AC3E}">
        <p14:creationId xmlns:p14="http://schemas.microsoft.com/office/powerpoint/2010/main" val="1308501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8382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smtClean="0">
                <a:solidFill>
                  <a:srgbClr val="00593C"/>
                </a:solidFill>
              </a:rPr>
              <a:t>The per FTE cost for each grant is multiplied by the number of FTEs in each state charter school for the Equalization grants.</a:t>
            </a:r>
          </a:p>
          <a:p>
            <a:endParaRPr lang="en-US" sz="3600" b="1" dirty="0" smtClean="0">
              <a:solidFill>
                <a:srgbClr val="00593C"/>
              </a:solidFill>
            </a:endParaRPr>
          </a:p>
          <a:p>
            <a:r>
              <a:rPr lang="en-US" sz="3600" b="1" dirty="0" smtClean="0">
                <a:solidFill>
                  <a:srgbClr val="00593C"/>
                </a:solidFill>
              </a:rPr>
              <a:t>All </a:t>
            </a:r>
            <a:r>
              <a:rPr lang="en-US" sz="3600" b="1" dirty="0">
                <a:solidFill>
                  <a:srgbClr val="00593C"/>
                </a:solidFill>
              </a:rPr>
              <a:t>state charter </a:t>
            </a:r>
            <a:r>
              <a:rPr lang="en-US" sz="3600" b="1" dirty="0" smtClean="0">
                <a:solidFill>
                  <a:srgbClr val="00593C"/>
                </a:solidFill>
              </a:rPr>
              <a:t>schools </a:t>
            </a:r>
            <a:r>
              <a:rPr lang="en-US" sz="3600" b="1" dirty="0">
                <a:solidFill>
                  <a:srgbClr val="00593C"/>
                </a:solidFill>
              </a:rPr>
              <a:t>receive </a:t>
            </a:r>
            <a:r>
              <a:rPr lang="en-US" sz="3600" b="1" dirty="0" smtClean="0">
                <a:solidFill>
                  <a:srgbClr val="00593C"/>
                </a:solidFill>
              </a:rPr>
              <a:t>funding from the Equalization grant.</a:t>
            </a:r>
          </a:p>
          <a:p>
            <a:endParaRPr lang="en-US" sz="3600" b="1" dirty="0">
              <a:solidFill>
                <a:srgbClr val="00593C"/>
              </a:solidFill>
            </a:endParaRPr>
          </a:p>
        </p:txBody>
      </p:sp>
    </p:spTree>
    <p:extLst>
      <p:ext uri="{BB962C8B-B14F-4D97-AF65-F5344CB8AC3E}">
        <p14:creationId xmlns:p14="http://schemas.microsoft.com/office/powerpoint/2010/main" val="1193679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143000"/>
            <a:ext cx="8305800" cy="5334000"/>
          </a:xfrm>
        </p:spPr>
        <p:txBody>
          <a:bodyPr>
            <a:normAutofit lnSpcReduction="10000"/>
          </a:bodyPr>
          <a:lstStyle/>
          <a:p>
            <a:r>
              <a:rPr lang="en-US" sz="3600" b="1" dirty="0">
                <a:solidFill>
                  <a:srgbClr val="00593C"/>
                </a:solidFill>
              </a:rPr>
              <a:t>The per FTE cost for the </a:t>
            </a:r>
            <a:r>
              <a:rPr lang="en-US" sz="3600" b="1" dirty="0" smtClean="0">
                <a:solidFill>
                  <a:srgbClr val="00593C"/>
                </a:solidFill>
              </a:rPr>
              <a:t>Capital grant is calculated using </a:t>
            </a:r>
            <a:r>
              <a:rPr lang="en-US" sz="3600" b="1" dirty="0">
                <a:solidFill>
                  <a:srgbClr val="00593C"/>
                </a:solidFill>
              </a:rPr>
              <a:t>the state-wide average </a:t>
            </a:r>
            <a:r>
              <a:rPr lang="en-US" sz="3600" b="1" dirty="0" smtClean="0">
                <a:solidFill>
                  <a:srgbClr val="00593C"/>
                </a:solidFill>
              </a:rPr>
              <a:t>of total </a:t>
            </a:r>
            <a:r>
              <a:rPr lang="en-US" sz="3600" b="1" dirty="0">
                <a:solidFill>
                  <a:srgbClr val="00593C"/>
                </a:solidFill>
              </a:rPr>
              <a:t>capital revenue per FTE for local school systems </a:t>
            </a:r>
            <a:r>
              <a:rPr lang="en-US" sz="3600" b="1" dirty="0" smtClean="0">
                <a:solidFill>
                  <a:srgbClr val="00593C"/>
                </a:solidFill>
              </a:rPr>
              <a:t>from the </a:t>
            </a:r>
            <a:r>
              <a:rPr lang="en-US" sz="3600" b="1" dirty="0">
                <a:solidFill>
                  <a:srgbClr val="00593C"/>
                </a:solidFill>
              </a:rPr>
              <a:t>prior fiscal year to generate a Capital grant for all brick and mortar state charter schools</a:t>
            </a:r>
            <a:r>
              <a:rPr lang="en-US" sz="3600" b="1" dirty="0" smtClean="0">
                <a:solidFill>
                  <a:srgbClr val="00593C"/>
                </a:solidFill>
              </a:rPr>
              <a:t>.</a:t>
            </a:r>
          </a:p>
          <a:p>
            <a:endParaRPr lang="en-US" sz="3600" b="1" dirty="0" smtClean="0">
              <a:solidFill>
                <a:srgbClr val="00593C"/>
              </a:solidFill>
            </a:endParaRPr>
          </a:p>
          <a:p>
            <a:r>
              <a:rPr lang="en-US" sz="3600" b="1" dirty="0">
                <a:solidFill>
                  <a:srgbClr val="00593C"/>
                </a:solidFill>
              </a:rPr>
              <a:t>Virtual state charter schools do not qualify for funding from the Capital grant.</a:t>
            </a:r>
          </a:p>
          <a:p>
            <a:endParaRPr lang="en-US" sz="3600" b="1" dirty="0">
              <a:solidFill>
                <a:srgbClr val="00593C"/>
              </a:solidFill>
            </a:endParaRPr>
          </a:p>
        </p:txBody>
      </p:sp>
    </p:spTree>
    <p:extLst>
      <p:ext uri="{BB962C8B-B14F-4D97-AF65-F5344CB8AC3E}">
        <p14:creationId xmlns:p14="http://schemas.microsoft.com/office/powerpoint/2010/main" val="4034799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239000" cy="685800"/>
          </a:xfrm>
        </p:spPr>
        <p:txBody>
          <a:bodyPr>
            <a:normAutofit fontScale="90000"/>
          </a:bodyPr>
          <a:lstStyle/>
          <a:p>
            <a:r>
              <a:rPr lang="en-US" dirty="0">
                <a:solidFill>
                  <a:schemeClr val="bg1"/>
                </a:solidFill>
              </a:rPr>
              <a:t>State Charter School Supplement</a:t>
            </a:r>
          </a:p>
        </p:txBody>
      </p:sp>
      <p:pic>
        <p:nvPicPr>
          <p:cNvPr id="4" name="Content Placeholder 3"/>
          <p:cNvPicPr>
            <a:picLocks noGrp="1" noChangeAspect="1"/>
          </p:cNvPicPr>
          <p:nvPr>
            <p:ph idx="1"/>
          </p:nvPr>
        </p:nvPicPr>
        <p:blipFill>
          <a:blip r:embed="rId3"/>
          <a:stretch>
            <a:fillRect/>
          </a:stretch>
        </p:blipFill>
        <p:spPr>
          <a:xfrm>
            <a:off x="2950021" y="1295400"/>
            <a:ext cx="3320158" cy="5181600"/>
          </a:xfrm>
          <a:prstGeom prst="rect">
            <a:avLst/>
          </a:prstGeom>
        </p:spPr>
      </p:pic>
    </p:spTree>
    <p:extLst>
      <p:ext uri="{BB962C8B-B14F-4D97-AF65-F5344CB8AC3E}">
        <p14:creationId xmlns:p14="http://schemas.microsoft.com/office/powerpoint/2010/main" val="3764914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8382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295400"/>
            <a:ext cx="8305800" cy="5181600"/>
          </a:xfrm>
        </p:spPr>
        <p:txBody>
          <a:bodyPr>
            <a:normAutofit/>
          </a:bodyPr>
          <a:lstStyle/>
          <a:p>
            <a:r>
              <a:rPr lang="en-US" sz="3600" b="1" dirty="0" smtClean="0">
                <a:solidFill>
                  <a:srgbClr val="00593C"/>
                </a:solidFill>
              </a:rPr>
              <a:t>The amounts from the four categorical grants are totaled to generate the supplement amount for each state </a:t>
            </a:r>
            <a:r>
              <a:rPr lang="en-US" sz="3600" b="1" dirty="0">
                <a:solidFill>
                  <a:srgbClr val="00593C"/>
                </a:solidFill>
              </a:rPr>
              <a:t>c</a:t>
            </a:r>
            <a:r>
              <a:rPr lang="en-US" sz="3600" b="1" dirty="0" smtClean="0">
                <a:solidFill>
                  <a:srgbClr val="00593C"/>
                </a:solidFill>
              </a:rPr>
              <a:t>harter </a:t>
            </a:r>
            <a:r>
              <a:rPr lang="en-US" sz="3600" b="1" dirty="0">
                <a:solidFill>
                  <a:srgbClr val="00593C"/>
                </a:solidFill>
              </a:rPr>
              <a:t>s</a:t>
            </a:r>
            <a:r>
              <a:rPr lang="en-US" sz="3600" b="1" dirty="0" smtClean="0">
                <a:solidFill>
                  <a:srgbClr val="00593C"/>
                </a:solidFill>
              </a:rPr>
              <a:t>chool.</a:t>
            </a:r>
          </a:p>
          <a:p>
            <a:endParaRPr lang="en-US" sz="3600" b="1" dirty="0" smtClean="0">
              <a:solidFill>
                <a:srgbClr val="00593C"/>
              </a:solidFill>
            </a:endParaRPr>
          </a:p>
          <a:p>
            <a:endParaRPr lang="en-US" sz="3600" b="1" dirty="0">
              <a:solidFill>
                <a:srgbClr val="00593C"/>
              </a:solidFill>
            </a:endParaRPr>
          </a:p>
        </p:txBody>
      </p:sp>
      <p:pic>
        <p:nvPicPr>
          <p:cNvPr id="5" name="Picture 4"/>
          <p:cNvPicPr>
            <a:picLocks noChangeAspect="1"/>
          </p:cNvPicPr>
          <p:nvPr/>
        </p:nvPicPr>
        <p:blipFill>
          <a:blip r:embed="rId3"/>
          <a:stretch>
            <a:fillRect/>
          </a:stretch>
        </p:blipFill>
        <p:spPr>
          <a:xfrm>
            <a:off x="457200" y="4114800"/>
            <a:ext cx="8001000" cy="1600200"/>
          </a:xfrm>
          <a:prstGeom prst="rect">
            <a:avLst/>
          </a:prstGeom>
        </p:spPr>
      </p:pic>
    </p:spTree>
    <p:extLst>
      <p:ext uri="{BB962C8B-B14F-4D97-AF65-F5344CB8AC3E}">
        <p14:creationId xmlns:p14="http://schemas.microsoft.com/office/powerpoint/2010/main" val="3936792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a:solidFill>
                  <a:srgbClr val="00593C"/>
                </a:solidFill>
              </a:rPr>
              <a:t>The Local Five Mill Share is the amount of QBE and Training and Experience that must be paid for by all the local school systems</a:t>
            </a:r>
            <a:r>
              <a:rPr lang="en-US" sz="3600" b="1" dirty="0" smtClean="0">
                <a:solidFill>
                  <a:srgbClr val="00593C"/>
                </a:solidFill>
              </a:rPr>
              <a:t>.</a:t>
            </a:r>
          </a:p>
          <a:p>
            <a:endParaRPr lang="en-US" sz="3600" b="1" dirty="0">
              <a:solidFill>
                <a:srgbClr val="00593C"/>
              </a:solidFill>
            </a:endParaRPr>
          </a:p>
          <a:p>
            <a:r>
              <a:rPr lang="en-US" sz="3600" b="1" dirty="0" smtClean="0">
                <a:solidFill>
                  <a:srgbClr val="00593C"/>
                </a:solidFill>
              </a:rPr>
              <a:t>All state </a:t>
            </a:r>
            <a:r>
              <a:rPr lang="en-US" sz="3600" b="1" dirty="0">
                <a:solidFill>
                  <a:srgbClr val="00593C"/>
                </a:solidFill>
              </a:rPr>
              <a:t>c</a:t>
            </a:r>
            <a:r>
              <a:rPr lang="en-US" sz="3600" b="1" dirty="0" smtClean="0">
                <a:solidFill>
                  <a:srgbClr val="00593C"/>
                </a:solidFill>
              </a:rPr>
              <a:t>harter </a:t>
            </a:r>
            <a:r>
              <a:rPr lang="en-US" sz="3600" b="1" dirty="0">
                <a:solidFill>
                  <a:srgbClr val="00593C"/>
                </a:solidFill>
              </a:rPr>
              <a:t>s</a:t>
            </a:r>
            <a:r>
              <a:rPr lang="en-US" sz="3600" b="1" dirty="0" smtClean="0">
                <a:solidFill>
                  <a:srgbClr val="00593C"/>
                </a:solidFill>
              </a:rPr>
              <a:t>chools contribute to Local Five Mill Share.</a:t>
            </a:r>
          </a:p>
          <a:p>
            <a:endParaRPr lang="en-US" sz="3600" b="1" dirty="0" smtClean="0">
              <a:solidFill>
                <a:srgbClr val="00593C"/>
              </a:solidFill>
            </a:endParaRPr>
          </a:p>
        </p:txBody>
      </p:sp>
    </p:spTree>
    <p:extLst>
      <p:ext uri="{BB962C8B-B14F-4D97-AF65-F5344CB8AC3E}">
        <p14:creationId xmlns:p14="http://schemas.microsoft.com/office/powerpoint/2010/main" val="3087478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Since virtual </a:t>
            </a:r>
            <a:r>
              <a:rPr lang="en-US" sz="3600" b="1" dirty="0">
                <a:solidFill>
                  <a:srgbClr val="00593C"/>
                </a:solidFill>
              </a:rPr>
              <a:t>state charter schools receive two-thirds of the calculated state charter schools supplement, therefore, their supplement is offset by two-thirds of the calculated Local Five Mill Share for state charter schools.</a:t>
            </a:r>
          </a:p>
        </p:txBody>
      </p:sp>
    </p:spTree>
    <p:extLst>
      <p:ext uri="{BB962C8B-B14F-4D97-AF65-F5344CB8AC3E}">
        <p14:creationId xmlns:p14="http://schemas.microsoft.com/office/powerpoint/2010/main" val="2647012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6477000" cy="2286000"/>
          </a:xfrm>
        </p:spPr>
        <p:txBody>
          <a:bodyPr>
            <a:normAutofit/>
          </a:bodyPr>
          <a:lstStyle/>
          <a:p>
            <a:pPr algn="ctr"/>
            <a:r>
              <a:rPr lang="en-US" dirty="0" smtClean="0">
                <a:solidFill>
                  <a:srgbClr val="00593C"/>
                </a:solidFill>
              </a:rPr>
              <a:t>Funding Allotments</a:t>
            </a:r>
            <a:endParaRPr lang="en-US" sz="5000" dirty="0">
              <a:solidFill>
                <a:srgbClr val="00593C"/>
              </a:solidFill>
            </a:endParaRPr>
          </a:p>
        </p:txBody>
      </p:sp>
    </p:spTree>
    <p:extLst>
      <p:ext uri="{BB962C8B-B14F-4D97-AF65-F5344CB8AC3E}">
        <p14:creationId xmlns:p14="http://schemas.microsoft.com/office/powerpoint/2010/main" val="3035357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As explained previously, during state legislative session, the Georgia General Assembly passes an adjustment to the budget for the current fiscal year. </a:t>
            </a:r>
          </a:p>
          <a:p>
            <a:pPr marL="0" indent="0">
              <a:buNone/>
            </a:pPr>
            <a:endParaRPr lang="en-US" sz="3600" b="1" dirty="0" smtClean="0">
              <a:solidFill>
                <a:srgbClr val="00593C"/>
              </a:solidFill>
            </a:endParaRPr>
          </a:p>
          <a:p>
            <a:r>
              <a:rPr lang="en-US" sz="3600" b="1" dirty="0" smtClean="0">
                <a:solidFill>
                  <a:srgbClr val="00593C"/>
                </a:solidFill>
              </a:rPr>
              <a:t>Allotment sheets are reissued to include the mid-term adjustment.</a:t>
            </a:r>
          </a:p>
        </p:txBody>
      </p:sp>
    </p:spTree>
    <p:extLst>
      <p:ext uri="{BB962C8B-B14F-4D97-AF65-F5344CB8AC3E}">
        <p14:creationId xmlns:p14="http://schemas.microsoft.com/office/powerpoint/2010/main" val="2462572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a:solidFill>
                  <a:schemeClr val="bg1"/>
                </a:solidFill>
              </a:rPr>
              <a:t>The State Budget Process</a:t>
            </a:r>
          </a:p>
        </p:txBody>
      </p:sp>
      <p:pic>
        <p:nvPicPr>
          <p:cNvPr id="6" name="Content Placeholder 5"/>
          <p:cNvPicPr>
            <a:picLocks noGrp="1" noChangeAspect="1"/>
          </p:cNvPicPr>
          <p:nvPr>
            <p:ph idx="1"/>
          </p:nvPr>
        </p:nvPicPr>
        <p:blipFill>
          <a:blip r:embed="rId3"/>
          <a:stretch>
            <a:fillRect/>
          </a:stretch>
        </p:blipFill>
        <p:spPr>
          <a:xfrm>
            <a:off x="2209800" y="1066800"/>
            <a:ext cx="5257800" cy="5181600"/>
          </a:xfrm>
          <a:prstGeom prst="rect">
            <a:avLst/>
          </a:prstGeom>
        </p:spPr>
      </p:pic>
      <p:sp>
        <p:nvSpPr>
          <p:cNvPr id="7" name="Rectangle 6"/>
          <p:cNvSpPr/>
          <p:nvPr/>
        </p:nvSpPr>
        <p:spPr>
          <a:xfrm>
            <a:off x="457200" y="6375400"/>
            <a:ext cx="8470900" cy="276999"/>
          </a:xfrm>
          <a:prstGeom prst="rect">
            <a:avLst/>
          </a:prstGeom>
        </p:spPr>
        <p:txBody>
          <a:bodyPr wrap="square">
            <a:spAutoFit/>
          </a:bodyPr>
          <a:lstStyle/>
          <a:p>
            <a:r>
              <a:rPr lang="en-US" sz="1200" dirty="0"/>
              <a:t>https://opb.georgia.gov/sites/opb.georgia.gov/files/imported/vgn/images/portal/cit_1210/44/31/162982494ga_budget_cycle.pdf</a:t>
            </a:r>
          </a:p>
        </p:txBody>
      </p:sp>
      <p:sp>
        <p:nvSpPr>
          <p:cNvPr id="8" name="TextBox 7"/>
          <p:cNvSpPr txBox="1"/>
          <p:nvPr/>
        </p:nvSpPr>
        <p:spPr>
          <a:xfrm>
            <a:off x="457200" y="6129179"/>
            <a:ext cx="914400" cy="246221"/>
          </a:xfrm>
          <a:prstGeom prst="rect">
            <a:avLst/>
          </a:prstGeom>
          <a:noFill/>
        </p:spPr>
        <p:txBody>
          <a:bodyPr wrap="square" rtlCol="0">
            <a:spAutoFit/>
          </a:bodyPr>
          <a:lstStyle/>
          <a:p>
            <a:r>
              <a:rPr lang="en-US" sz="1000" b="1" dirty="0" smtClean="0"/>
              <a:t>Source</a:t>
            </a:r>
            <a:endParaRPr lang="en-US" sz="1000" b="1" dirty="0"/>
          </a:p>
        </p:txBody>
      </p:sp>
    </p:spTree>
    <p:extLst>
      <p:ext uri="{BB962C8B-B14F-4D97-AF65-F5344CB8AC3E}">
        <p14:creationId xmlns:p14="http://schemas.microsoft.com/office/powerpoint/2010/main" val="1033526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Funding Allotments</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To find your school’s funding allotment to the </a:t>
            </a:r>
            <a:r>
              <a:rPr lang="en-US" sz="3600" b="1" dirty="0" smtClean="0">
                <a:solidFill>
                  <a:srgbClr val="00593C"/>
                </a:solidFill>
              </a:rPr>
              <a:t>GADOE </a:t>
            </a:r>
            <a:r>
              <a:rPr lang="en-US" sz="3600" b="1" dirty="0" smtClean="0">
                <a:solidFill>
                  <a:srgbClr val="00593C"/>
                </a:solidFill>
              </a:rPr>
              <a:t>website:</a:t>
            </a:r>
          </a:p>
          <a:p>
            <a:r>
              <a:rPr lang="en-US" sz="3600" b="1" dirty="0" smtClean="0">
                <a:solidFill>
                  <a:srgbClr val="00593C"/>
                </a:solidFill>
                <a:hlinkClick r:id="rId3"/>
              </a:rPr>
              <a:t>https</a:t>
            </a:r>
            <a:r>
              <a:rPr lang="en-US" sz="3600" b="1" dirty="0">
                <a:solidFill>
                  <a:srgbClr val="00593C"/>
                </a:solidFill>
                <a:hlinkClick r:id="rId3"/>
              </a:rPr>
              <a:t>://</a:t>
            </a:r>
            <a:r>
              <a:rPr lang="en-US" sz="3600" b="1" dirty="0" smtClean="0">
                <a:solidFill>
                  <a:srgbClr val="00593C"/>
                </a:solidFill>
                <a:hlinkClick r:id="rId3"/>
              </a:rPr>
              <a:t>app3.doe.k12.ga.us/ows-bin/owa/qbe_reports.public_menu?p_fy=2000</a:t>
            </a:r>
            <a:endParaRPr lang="en-US" sz="3600" b="1" dirty="0" smtClean="0">
              <a:solidFill>
                <a:srgbClr val="00593C"/>
              </a:solidFill>
            </a:endParaRPr>
          </a:p>
          <a:p>
            <a:endParaRPr lang="en-US" sz="3600" b="1" dirty="0">
              <a:solidFill>
                <a:srgbClr val="00593C"/>
              </a:solidFill>
            </a:endParaRPr>
          </a:p>
        </p:txBody>
      </p:sp>
    </p:spTree>
    <p:extLst>
      <p:ext uri="{BB962C8B-B14F-4D97-AF65-F5344CB8AC3E}">
        <p14:creationId xmlns:p14="http://schemas.microsoft.com/office/powerpoint/2010/main" val="5828473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Remember to pull your school’s adjusted allotment sheet.</a:t>
            </a:r>
          </a:p>
          <a:p>
            <a:endParaRPr lang="en-US" sz="3600" b="1" dirty="0" smtClean="0">
              <a:solidFill>
                <a:srgbClr val="00593C"/>
              </a:solidFill>
            </a:endParaRPr>
          </a:p>
          <a:p>
            <a:r>
              <a:rPr lang="en-US" sz="3600" b="1" dirty="0" smtClean="0">
                <a:solidFill>
                  <a:srgbClr val="00593C"/>
                </a:solidFill>
              </a:rPr>
              <a:t>It is important that a school incorporate </a:t>
            </a:r>
            <a:r>
              <a:rPr lang="en-US" sz="3600" b="1" dirty="0">
                <a:solidFill>
                  <a:srgbClr val="00593C"/>
                </a:solidFill>
              </a:rPr>
              <a:t>the mid term adjustment changes into </a:t>
            </a:r>
            <a:r>
              <a:rPr lang="en-US" sz="3600" b="1" dirty="0" smtClean="0">
                <a:solidFill>
                  <a:srgbClr val="00593C"/>
                </a:solidFill>
              </a:rPr>
              <a:t>its </a:t>
            </a:r>
            <a:r>
              <a:rPr lang="en-US" sz="3600" b="1" dirty="0">
                <a:solidFill>
                  <a:srgbClr val="00593C"/>
                </a:solidFill>
              </a:rPr>
              <a:t>annual budget.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087" y="4295741"/>
            <a:ext cx="1571625" cy="2085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176" y="4295741"/>
            <a:ext cx="2208840" cy="2343597"/>
          </a:xfrm>
          <a:prstGeom prst="rect">
            <a:avLst/>
          </a:prstGeom>
        </p:spPr>
      </p:pic>
    </p:spTree>
    <p:extLst>
      <p:ext uri="{BB962C8B-B14F-4D97-AF65-F5344CB8AC3E}">
        <p14:creationId xmlns:p14="http://schemas.microsoft.com/office/powerpoint/2010/main" val="3007399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pic>
        <p:nvPicPr>
          <p:cNvPr id="5" name="Content Placeholder 4"/>
          <p:cNvPicPr>
            <a:picLocks noGrp="1" noChangeAspect="1"/>
          </p:cNvPicPr>
          <p:nvPr>
            <p:ph idx="1"/>
          </p:nvPr>
        </p:nvPicPr>
        <p:blipFill>
          <a:blip r:embed="rId3"/>
          <a:stretch>
            <a:fillRect/>
          </a:stretch>
        </p:blipFill>
        <p:spPr>
          <a:xfrm>
            <a:off x="685800" y="1371600"/>
            <a:ext cx="7924800" cy="4800600"/>
          </a:xfrm>
          <a:prstGeom prst="rect">
            <a:avLst/>
          </a:prstGeom>
        </p:spPr>
      </p:pic>
      <p:sp>
        <p:nvSpPr>
          <p:cNvPr id="3" name="Up Arrow 2"/>
          <p:cNvSpPr/>
          <p:nvPr/>
        </p:nvSpPr>
        <p:spPr>
          <a:xfrm>
            <a:off x="1066800" y="1905000"/>
            <a:ext cx="152400" cy="533400"/>
          </a:xfrm>
          <a:prstGeom prst="upArrow">
            <a:avLst/>
          </a:prstGeom>
          <a:solidFill>
            <a:srgbClr val="0059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19200" y="1905000"/>
            <a:ext cx="1828800" cy="523220"/>
          </a:xfrm>
          <a:prstGeom prst="rect">
            <a:avLst/>
          </a:prstGeom>
          <a:noFill/>
        </p:spPr>
        <p:txBody>
          <a:bodyPr wrap="square" rtlCol="0">
            <a:spAutoFit/>
          </a:bodyPr>
          <a:lstStyle/>
          <a:p>
            <a:r>
              <a:rPr lang="en-US" sz="1400" b="1" dirty="0" smtClean="0">
                <a:solidFill>
                  <a:srgbClr val="00593C"/>
                </a:solidFill>
              </a:rPr>
              <a:t>Remember to set the fiscal year first</a:t>
            </a:r>
            <a:endParaRPr lang="en-US" sz="1400" b="1" dirty="0">
              <a:solidFill>
                <a:srgbClr val="00593C"/>
              </a:solidFill>
            </a:endParaRPr>
          </a:p>
        </p:txBody>
      </p:sp>
    </p:spTree>
    <p:extLst>
      <p:ext uri="{BB962C8B-B14F-4D97-AF65-F5344CB8AC3E}">
        <p14:creationId xmlns:p14="http://schemas.microsoft.com/office/powerpoint/2010/main" val="4797033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pic>
        <p:nvPicPr>
          <p:cNvPr id="4" name="Content Placeholder 3"/>
          <p:cNvPicPr>
            <a:picLocks noGrp="1" noChangeAspect="1"/>
          </p:cNvPicPr>
          <p:nvPr>
            <p:ph idx="1"/>
          </p:nvPr>
        </p:nvPicPr>
        <p:blipFill>
          <a:blip r:embed="rId3"/>
          <a:stretch>
            <a:fillRect/>
          </a:stretch>
        </p:blipFill>
        <p:spPr>
          <a:xfrm>
            <a:off x="685800" y="1295400"/>
            <a:ext cx="7772399" cy="4830763"/>
          </a:xfrm>
          <a:prstGeom prst="rect">
            <a:avLst/>
          </a:prstGeom>
        </p:spPr>
      </p:pic>
    </p:spTree>
    <p:extLst>
      <p:ext uri="{BB962C8B-B14F-4D97-AF65-F5344CB8AC3E}">
        <p14:creationId xmlns:p14="http://schemas.microsoft.com/office/powerpoint/2010/main" val="14894365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pic>
        <p:nvPicPr>
          <p:cNvPr id="11" name="Content Placeholder 10"/>
          <p:cNvPicPr>
            <a:picLocks noGrp="1" noChangeAspect="1"/>
          </p:cNvPicPr>
          <p:nvPr>
            <p:ph idx="1"/>
          </p:nvPr>
        </p:nvPicPr>
        <p:blipFill>
          <a:blip r:embed="rId3"/>
          <a:stretch>
            <a:fillRect/>
          </a:stretch>
        </p:blipFill>
        <p:spPr>
          <a:xfrm>
            <a:off x="479191" y="1371600"/>
            <a:ext cx="8185618" cy="5029200"/>
          </a:xfrm>
          <a:prstGeom prst="rect">
            <a:avLst/>
          </a:prstGeom>
        </p:spPr>
      </p:pic>
      <p:sp>
        <p:nvSpPr>
          <p:cNvPr id="12" name="Freeform 11"/>
          <p:cNvSpPr/>
          <p:nvPr/>
        </p:nvSpPr>
        <p:spPr>
          <a:xfrm>
            <a:off x="3581400" y="3886200"/>
            <a:ext cx="2070100" cy="368300"/>
          </a:xfrm>
          <a:custGeom>
            <a:avLst/>
            <a:gdLst>
              <a:gd name="connsiteX0" fmla="*/ 1035050 w 2070100"/>
              <a:gd name="connsiteY0" fmla="*/ 57150 h 368300"/>
              <a:gd name="connsiteX1" fmla="*/ 996950 w 2070100"/>
              <a:gd name="connsiteY1" fmla="*/ 50800 h 368300"/>
              <a:gd name="connsiteX2" fmla="*/ 958850 w 2070100"/>
              <a:gd name="connsiteY2" fmla="*/ 38100 h 368300"/>
              <a:gd name="connsiteX3" fmla="*/ 939800 w 2070100"/>
              <a:gd name="connsiteY3" fmla="*/ 31750 h 368300"/>
              <a:gd name="connsiteX4" fmla="*/ 838200 w 2070100"/>
              <a:gd name="connsiteY4" fmla="*/ 19050 h 368300"/>
              <a:gd name="connsiteX5" fmla="*/ 806450 w 2070100"/>
              <a:gd name="connsiteY5" fmla="*/ 12700 h 368300"/>
              <a:gd name="connsiteX6" fmla="*/ 742950 w 2070100"/>
              <a:gd name="connsiteY6" fmla="*/ 6350 h 368300"/>
              <a:gd name="connsiteX7" fmla="*/ 698500 w 2070100"/>
              <a:gd name="connsiteY7" fmla="*/ 0 h 368300"/>
              <a:gd name="connsiteX8" fmla="*/ 393700 w 2070100"/>
              <a:gd name="connsiteY8" fmla="*/ 6350 h 368300"/>
              <a:gd name="connsiteX9" fmla="*/ 336550 w 2070100"/>
              <a:gd name="connsiteY9" fmla="*/ 12700 h 368300"/>
              <a:gd name="connsiteX10" fmla="*/ 260350 w 2070100"/>
              <a:gd name="connsiteY10" fmla="*/ 50800 h 368300"/>
              <a:gd name="connsiteX11" fmla="*/ 203200 w 2070100"/>
              <a:gd name="connsiteY11" fmla="*/ 69850 h 368300"/>
              <a:gd name="connsiteX12" fmla="*/ 184150 w 2070100"/>
              <a:gd name="connsiteY12" fmla="*/ 76200 h 368300"/>
              <a:gd name="connsiteX13" fmla="*/ 127000 w 2070100"/>
              <a:gd name="connsiteY13" fmla="*/ 88900 h 368300"/>
              <a:gd name="connsiteX14" fmla="*/ 95250 w 2070100"/>
              <a:gd name="connsiteY14" fmla="*/ 95250 h 368300"/>
              <a:gd name="connsiteX15" fmla="*/ 44450 w 2070100"/>
              <a:gd name="connsiteY15" fmla="*/ 107950 h 368300"/>
              <a:gd name="connsiteX16" fmla="*/ 25400 w 2070100"/>
              <a:gd name="connsiteY16" fmla="*/ 120650 h 368300"/>
              <a:gd name="connsiteX17" fmla="*/ 0 w 2070100"/>
              <a:gd name="connsiteY17" fmla="*/ 158750 h 368300"/>
              <a:gd name="connsiteX18" fmla="*/ 6350 w 2070100"/>
              <a:gd name="connsiteY18" fmla="*/ 241300 h 368300"/>
              <a:gd name="connsiteX19" fmla="*/ 50800 w 2070100"/>
              <a:gd name="connsiteY19" fmla="*/ 292100 h 368300"/>
              <a:gd name="connsiteX20" fmla="*/ 88900 w 2070100"/>
              <a:gd name="connsiteY20" fmla="*/ 323850 h 368300"/>
              <a:gd name="connsiteX21" fmla="*/ 127000 w 2070100"/>
              <a:gd name="connsiteY21" fmla="*/ 336550 h 368300"/>
              <a:gd name="connsiteX22" fmla="*/ 146050 w 2070100"/>
              <a:gd name="connsiteY22" fmla="*/ 342900 h 368300"/>
              <a:gd name="connsiteX23" fmla="*/ 165100 w 2070100"/>
              <a:gd name="connsiteY23" fmla="*/ 355600 h 368300"/>
              <a:gd name="connsiteX24" fmla="*/ 228600 w 2070100"/>
              <a:gd name="connsiteY24" fmla="*/ 368300 h 368300"/>
              <a:gd name="connsiteX25" fmla="*/ 742950 w 2070100"/>
              <a:gd name="connsiteY25" fmla="*/ 355600 h 368300"/>
              <a:gd name="connsiteX26" fmla="*/ 914400 w 2070100"/>
              <a:gd name="connsiteY26" fmla="*/ 342900 h 368300"/>
              <a:gd name="connsiteX27" fmla="*/ 990600 w 2070100"/>
              <a:gd name="connsiteY27" fmla="*/ 330200 h 368300"/>
              <a:gd name="connsiteX28" fmla="*/ 1022350 w 2070100"/>
              <a:gd name="connsiteY28" fmla="*/ 323850 h 368300"/>
              <a:gd name="connsiteX29" fmla="*/ 1060450 w 2070100"/>
              <a:gd name="connsiteY29" fmla="*/ 317500 h 368300"/>
              <a:gd name="connsiteX30" fmla="*/ 1079500 w 2070100"/>
              <a:gd name="connsiteY30" fmla="*/ 311150 h 368300"/>
              <a:gd name="connsiteX31" fmla="*/ 1111250 w 2070100"/>
              <a:gd name="connsiteY31" fmla="*/ 304800 h 368300"/>
              <a:gd name="connsiteX32" fmla="*/ 1149350 w 2070100"/>
              <a:gd name="connsiteY32" fmla="*/ 292100 h 368300"/>
              <a:gd name="connsiteX33" fmla="*/ 1212850 w 2070100"/>
              <a:gd name="connsiteY33" fmla="*/ 279400 h 368300"/>
              <a:gd name="connsiteX34" fmla="*/ 1295400 w 2070100"/>
              <a:gd name="connsiteY34" fmla="*/ 260350 h 368300"/>
              <a:gd name="connsiteX35" fmla="*/ 1320800 w 2070100"/>
              <a:gd name="connsiteY35" fmla="*/ 254000 h 368300"/>
              <a:gd name="connsiteX36" fmla="*/ 1365250 w 2070100"/>
              <a:gd name="connsiteY36" fmla="*/ 247650 h 368300"/>
              <a:gd name="connsiteX37" fmla="*/ 1403350 w 2070100"/>
              <a:gd name="connsiteY37" fmla="*/ 241300 h 368300"/>
              <a:gd name="connsiteX38" fmla="*/ 1682750 w 2070100"/>
              <a:gd name="connsiteY38" fmla="*/ 247650 h 368300"/>
              <a:gd name="connsiteX39" fmla="*/ 1720850 w 2070100"/>
              <a:gd name="connsiteY39" fmla="*/ 260350 h 368300"/>
              <a:gd name="connsiteX40" fmla="*/ 1778000 w 2070100"/>
              <a:gd name="connsiteY40" fmla="*/ 273050 h 368300"/>
              <a:gd name="connsiteX41" fmla="*/ 1835150 w 2070100"/>
              <a:gd name="connsiteY41" fmla="*/ 285750 h 368300"/>
              <a:gd name="connsiteX42" fmla="*/ 2032000 w 2070100"/>
              <a:gd name="connsiteY42" fmla="*/ 279400 h 368300"/>
              <a:gd name="connsiteX43" fmla="*/ 2051050 w 2070100"/>
              <a:gd name="connsiteY43" fmla="*/ 273050 h 368300"/>
              <a:gd name="connsiteX44" fmla="*/ 2070100 w 2070100"/>
              <a:gd name="connsiteY44" fmla="*/ 234950 h 368300"/>
              <a:gd name="connsiteX45" fmla="*/ 2057400 w 2070100"/>
              <a:gd name="connsiteY45" fmla="*/ 165100 h 368300"/>
              <a:gd name="connsiteX46" fmla="*/ 2038350 w 2070100"/>
              <a:gd name="connsiteY46" fmla="*/ 146050 h 368300"/>
              <a:gd name="connsiteX47" fmla="*/ 1962150 w 2070100"/>
              <a:gd name="connsiteY47" fmla="*/ 107950 h 368300"/>
              <a:gd name="connsiteX48" fmla="*/ 1911350 w 2070100"/>
              <a:gd name="connsiteY48" fmla="*/ 95250 h 368300"/>
              <a:gd name="connsiteX49" fmla="*/ 1847850 w 2070100"/>
              <a:gd name="connsiteY49" fmla="*/ 82550 h 368300"/>
              <a:gd name="connsiteX50" fmla="*/ 1816100 w 2070100"/>
              <a:gd name="connsiteY50" fmla="*/ 69850 h 368300"/>
              <a:gd name="connsiteX51" fmla="*/ 1746250 w 2070100"/>
              <a:gd name="connsiteY51" fmla="*/ 57150 h 368300"/>
              <a:gd name="connsiteX52" fmla="*/ 1682750 w 2070100"/>
              <a:gd name="connsiteY52" fmla="*/ 44450 h 368300"/>
              <a:gd name="connsiteX53" fmla="*/ 1593850 w 2070100"/>
              <a:gd name="connsiteY53" fmla="*/ 31750 h 368300"/>
              <a:gd name="connsiteX54" fmla="*/ 1568450 w 2070100"/>
              <a:gd name="connsiteY54" fmla="*/ 25400 h 368300"/>
              <a:gd name="connsiteX55" fmla="*/ 1168400 w 2070100"/>
              <a:gd name="connsiteY55" fmla="*/ 25400 h 368300"/>
              <a:gd name="connsiteX56" fmla="*/ 1117600 w 2070100"/>
              <a:gd name="connsiteY56" fmla="*/ 31750 h 368300"/>
              <a:gd name="connsiteX57" fmla="*/ 1079500 w 2070100"/>
              <a:gd name="connsiteY57" fmla="*/ 44450 h 368300"/>
              <a:gd name="connsiteX58" fmla="*/ 1054100 w 2070100"/>
              <a:gd name="connsiteY58" fmla="*/ 50800 h 368300"/>
              <a:gd name="connsiteX59" fmla="*/ 1035050 w 2070100"/>
              <a:gd name="connsiteY59" fmla="*/ 5715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70100" h="368300">
                <a:moveTo>
                  <a:pt x="1035050" y="57150"/>
                </a:moveTo>
                <a:cubicBezTo>
                  <a:pt x="1025525" y="57150"/>
                  <a:pt x="1009441" y="53923"/>
                  <a:pt x="996950" y="50800"/>
                </a:cubicBezTo>
                <a:cubicBezTo>
                  <a:pt x="983963" y="47553"/>
                  <a:pt x="971550" y="42333"/>
                  <a:pt x="958850" y="38100"/>
                </a:cubicBezTo>
                <a:cubicBezTo>
                  <a:pt x="952500" y="35983"/>
                  <a:pt x="946453" y="32489"/>
                  <a:pt x="939800" y="31750"/>
                </a:cubicBezTo>
                <a:cubicBezTo>
                  <a:pt x="902584" y="27615"/>
                  <a:pt x="874443" y="25090"/>
                  <a:pt x="838200" y="19050"/>
                </a:cubicBezTo>
                <a:cubicBezTo>
                  <a:pt x="827554" y="17276"/>
                  <a:pt x="817148" y="14126"/>
                  <a:pt x="806450" y="12700"/>
                </a:cubicBezTo>
                <a:cubicBezTo>
                  <a:pt x="785364" y="9889"/>
                  <a:pt x="764077" y="8835"/>
                  <a:pt x="742950" y="6350"/>
                </a:cubicBezTo>
                <a:cubicBezTo>
                  <a:pt x="728085" y="4601"/>
                  <a:pt x="713317" y="2117"/>
                  <a:pt x="698500" y="0"/>
                </a:cubicBezTo>
                <a:lnTo>
                  <a:pt x="393700" y="6350"/>
                </a:lnTo>
                <a:cubicBezTo>
                  <a:pt x="374545" y="7022"/>
                  <a:pt x="355345" y="8941"/>
                  <a:pt x="336550" y="12700"/>
                </a:cubicBezTo>
                <a:cubicBezTo>
                  <a:pt x="228587" y="34293"/>
                  <a:pt x="372735" y="13338"/>
                  <a:pt x="260350" y="50800"/>
                </a:cubicBezTo>
                <a:lnTo>
                  <a:pt x="203200" y="69850"/>
                </a:lnTo>
                <a:cubicBezTo>
                  <a:pt x="196850" y="71967"/>
                  <a:pt x="190714" y="74887"/>
                  <a:pt x="184150" y="76200"/>
                </a:cubicBezTo>
                <a:cubicBezTo>
                  <a:pt x="88391" y="95352"/>
                  <a:pt x="207709" y="70965"/>
                  <a:pt x="127000" y="88900"/>
                </a:cubicBezTo>
                <a:cubicBezTo>
                  <a:pt x="116464" y="91241"/>
                  <a:pt x="105767" y="92823"/>
                  <a:pt x="95250" y="95250"/>
                </a:cubicBezTo>
                <a:cubicBezTo>
                  <a:pt x="78243" y="99175"/>
                  <a:pt x="44450" y="107950"/>
                  <a:pt x="44450" y="107950"/>
                </a:cubicBezTo>
                <a:cubicBezTo>
                  <a:pt x="38100" y="112183"/>
                  <a:pt x="30426" y="114907"/>
                  <a:pt x="25400" y="120650"/>
                </a:cubicBezTo>
                <a:cubicBezTo>
                  <a:pt x="15349" y="132137"/>
                  <a:pt x="0" y="158750"/>
                  <a:pt x="0" y="158750"/>
                </a:cubicBezTo>
                <a:cubicBezTo>
                  <a:pt x="2117" y="186267"/>
                  <a:pt x="-673" y="214611"/>
                  <a:pt x="6350" y="241300"/>
                </a:cubicBezTo>
                <a:cubicBezTo>
                  <a:pt x="16577" y="280161"/>
                  <a:pt x="28753" y="273728"/>
                  <a:pt x="50800" y="292100"/>
                </a:cubicBezTo>
                <a:cubicBezTo>
                  <a:pt x="67890" y="306342"/>
                  <a:pt x="68630" y="314841"/>
                  <a:pt x="88900" y="323850"/>
                </a:cubicBezTo>
                <a:cubicBezTo>
                  <a:pt x="101133" y="329287"/>
                  <a:pt x="114300" y="332317"/>
                  <a:pt x="127000" y="336550"/>
                </a:cubicBezTo>
                <a:cubicBezTo>
                  <a:pt x="133350" y="338667"/>
                  <a:pt x="140481" y="339187"/>
                  <a:pt x="146050" y="342900"/>
                </a:cubicBezTo>
                <a:cubicBezTo>
                  <a:pt x="152400" y="347133"/>
                  <a:pt x="158085" y="352594"/>
                  <a:pt x="165100" y="355600"/>
                </a:cubicBezTo>
                <a:cubicBezTo>
                  <a:pt x="177156" y="360767"/>
                  <a:pt x="220005" y="366867"/>
                  <a:pt x="228600" y="368300"/>
                </a:cubicBezTo>
                <a:lnTo>
                  <a:pt x="742950" y="355600"/>
                </a:lnTo>
                <a:cubicBezTo>
                  <a:pt x="800217" y="353479"/>
                  <a:pt x="914400" y="342900"/>
                  <a:pt x="914400" y="342900"/>
                </a:cubicBezTo>
                <a:cubicBezTo>
                  <a:pt x="939800" y="338667"/>
                  <a:pt x="965350" y="335250"/>
                  <a:pt x="990600" y="330200"/>
                </a:cubicBezTo>
                <a:lnTo>
                  <a:pt x="1022350" y="323850"/>
                </a:lnTo>
                <a:cubicBezTo>
                  <a:pt x="1035018" y="321547"/>
                  <a:pt x="1047881" y="320293"/>
                  <a:pt x="1060450" y="317500"/>
                </a:cubicBezTo>
                <a:cubicBezTo>
                  <a:pt x="1066984" y="316048"/>
                  <a:pt x="1073006" y="312773"/>
                  <a:pt x="1079500" y="311150"/>
                </a:cubicBezTo>
                <a:cubicBezTo>
                  <a:pt x="1089971" y="308532"/>
                  <a:pt x="1100837" y="307640"/>
                  <a:pt x="1111250" y="304800"/>
                </a:cubicBezTo>
                <a:cubicBezTo>
                  <a:pt x="1124165" y="301278"/>
                  <a:pt x="1136363" y="295347"/>
                  <a:pt x="1149350" y="292100"/>
                </a:cubicBezTo>
                <a:cubicBezTo>
                  <a:pt x="1170291" y="286865"/>
                  <a:pt x="1191909" y="284635"/>
                  <a:pt x="1212850" y="279400"/>
                </a:cubicBezTo>
                <a:cubicBezTo>
                  <a:pt x="1337342" y="248277"/>
                  <a:pt x="1207442" y="279896"/>
                  <a:pt x="1295400" y="260350"/>
                </a:cubicBezTo>
                <a:cubicBezTo>
                  <a:pt x="1303919" y="258457"/>
                  <a:pt x="1312214" y="255561"/>
                  <a:pt x="1320800" y="254000"/>
                </a:cubicBezTo>
                <a:cubicBezTo>
                  <a:pt x="1335526" y="251323"/>
                  <a:pt x="1350457" y="249926"/>
                  <a:pt x="1365250" y="247650"/>
                </a:cubicBezTo>
                <a:cubicBezTo>
                  <a:pt x="1377975" y="245692"/>
                  <a:pt x="1390650" y="243417"/>
                  <a:pt x="1403350" y="241300"/>
                </a:cubicBezTo>
                <a:cubicBezTo>
                  <a:pt x="1496483" y="243417"/>
                  <a:pt x="1589760" y="242071"/>
                  <a:pt x="1682750" y="247650"/>
                </a:cubicBezTo>
                <a:cubicBezTo>
                  <a:pt x="1696113" y="248452"/>
                  <a:pt x="1707863" y="257103"/>
                  <a:pt x="1720850" y="260350"/>
                </a:cubicBezTo>
                <a:cubicBezTo>
                  <a:pt x="1782795" y="275836"/>
                  <a:pt x="1705446" y="256927"/>
                  <a:pt x="1778000" y="273050"/>
                </a:cubicBezTo>
                <a:cubicBezTo>
                  <a:pt x="1858709" y="290985"/>
                  <a:pt x="1739391" y="266598"/>
                  <a:pt x="1835150" y="285750"/>
                </a:cubicBezTo>
                <a:cubicBezTo>
                  <a:pt x="1900767" y="283633"/>
                  <a:pt x="1966462" y="283255"/>
                  <a:pt x="2032000" y="279400"/>
                </a:cubicBezTo>
                <a:cubicBezTo>
                  <a:pt x="2038682" y="279007"/>
                  <a:pt x="2045823" y="277231"/>
                  <a:pt x="2051050" y="273050"/>
                </a:cubicBezTo>
                <a:cubicBezTo>
                  <a:pt x="2062241" y="264098"/>
                  <a:pt x="2065917" y="247499"/>
                  <a:pt x="2070100" y="234950"/>
                </a:cubicBezTo>
                <a:cubicBezTo>
                  <a:pt x="2069831" y="232796"/>
                  <a:pt x="2066436" y="178654"/>
                  <a:pt x="2057400" y="165100"/>
                </a:cubicBezTo>
                <a:cubicBezTo>
                  <a:pt x="2052419" y="157628"/>
                  <a:pt x="2045439" y="151563"/>
                  <a:pt x="2038350" y="146050"/>
                </a:cubicBezTo>
                <a:cubicBezTo>
                  <a:pt x="2001421" y="117327"/>
                  <a:pt x="2003934" y="121878"/>
                  <a:pt x="1962150" y="107950"/>
                </a:cubicBezTo>
                <a:cubicBezTo>
                  <a:pt x="1928109" y="96603"/>
                  <a:pt x="1957326" y="105467"/>
                  <a:pt x="1911350" y="95250"/>
                </a:cubicBezTo>
                <a:cubicBezTo>
                  <a:pt x="1854514" y="82620"/>
                  <a:pt x="1922508" y="94993"/>
                  <a:pt x="1847850" y="82550"/>
                </a:cubicBezTo>
                <a:cubicBezTo>
                  <a:pt x="1837267" y="78317"/>
                  <a:pt x="1826914" y="73455"/>
                  <a:pt x="1816100" y="69850"/>
                </a:cubicBezTo>
                <a:cubicBezTo>
                  <a:pt x="1793645" y="62365"/>
                  <a:pt x="1769387" y="60455"/>
                  <a:pt x="1746250" y="57150"/>
                </a:cubicBezTo>
                <a:cubicBezTo>
                  <a:pt x="1709738" y="44979"/>
                  <a:pt x="1741123" y="54179"/>
                  <a:pt x="1682750" y="44450"/>
                </a:cubicBezTo>
                <a:cubicBezTo>
                  <a:pt x="1601878" y="30971"/>
                  <a:pt x="1715585" y="45276"/>
                  <a:pt x="1593850" y="31750"/>
                </a:cubicBezTo>
                <a:cubicBezTo>
                  <a:pt x="1585383" y="29633"/>
                  <a:pt x="1577008" y="27112"/>
                  <a:pt x="1568450" y="25400"/>
                </a:cubicBezTo>
                <a:cubicBezTo>
                  <a:pt x="1435399" y="-1210"/>
                  <a:pt x="1317580" y="22783"/>
                  <a:pt x="1168400" y="25400"/>
                </a:cubicBezTo>
                <a:cubicBezTo>
                  <a:pt x="1151467" y="27517"/>
                  <a:pt x="1134286" y="28174"/>
                  <a:pt x="1117600" y="31750"/>
                </a:cubicBezTo>
                <a:cubicBezTo>
                  <a:pt x="1104510" y="34555"/>
                  <a:pt x="1092487" y="41203"/>
                  <a:pt x="1079500" y="44450"/>
                </a:cubicBezTo>
                <a:cubicBezTo>
                  <a:pt x="1071033" y="46567"/>
                  <a:pt x="1062658" y="49088"/>
                  <a:pt x="1054100" y="50800"/>
                </a:cubicBezTo>
                <a:cubicBezTo>
                  <a:pt x="1052024" y="51215"/>
                  <a:pt x="1044575" y="57150"/>
                  <a:pt x="1035050" y="57150"/>
                </a:cubicBezTo>
                <a:close/>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920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pic>
        <p:nvPicPr>
          <p:cNvPr id="5" name="Content Placeholder 4"/>
          <p:cNvPicPr>
            <a:picLocks noGrp="1" noChangeAspect="1"/>
          </p:cNvPicPr>
          <p:nvPr>
            <p:ph idx="1"/>
          </p:nvPr>
        </p:nvPicPr>
        <p:blipFill>
          <a:blip r:embed="rId3"/>
          <a:stretch>
            <a:fillRect/>
          </a:stretch>
        </p:blipFill>
        <p:spPr>
          <a:xfrm>
            <a:off x="685800" y="1295400"/>
            <a:ext cx="7848600" cy="4830763"/>
          </a:xfrm>
          <a:prstGeom prst="rect">
            <a:avLst/>
          </a:prstGeom>
        </p:spPr>
      </p:pic>
    </p:spTree>
    <p:extLst>
      <p:ext uri="{BB962C8B-B14F-4D97-AF65-F5344CB8AC3E}">
        <p14:creationId xmlns:p14="http://schemas.microsoft.com/office/powerpoint/2010/main" val="35384238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Funding Allotments</a:t>
            </a:r>
          </a:p>
        </p:txBody>
      </p:sp>
      <p:sp>
        <p:nvSpPr>
          <p:cNvPr id="3" name="Content Placeholder 2"/>
          <p:cNvSpPr>
            <a:spLocks noGrp="1"/>
          </p:cNvSpPr>
          <p:nvPr>
            <p:ph idx="1"/>
          </p:nvPr>
        </p:nvSpPr>
        <p:spPr>
          <a:xfrm>
            <a:off x="457200" y="1143000"/>
            <a:ext cx="8305800" cy="5334000"/>
          </a:xfrm>
        </p:spPr>
        <p:txBody>
          <a:bodyPr>
            <a:normAutofit lnSpcReduction="10000"/>
          </a:bodyPr>
          <a:lstStyle/>
          <a:p>
            <a:r>
              <a:rPr lang="en-US" sz="3600" b="1" dirty="0" smtClean="0">
                <a:solidFill>
                  <a:srgbClr val="00593C"/>
                </a:solidFill>
              </a:rPr>
              <a:t>What information is listed on the allotment sheet?</a:t>
            </a:r>
          </a:p>
          <a:p>
            <a:pPr lvl="1">
              <a:buFont typeface="Wingdings" panose="05000000000000000000" pitchFamily="2" charset="2"/>
              <a:buChar char="Ø"/>
            </a:pPr>
            <a:r>
              <a:rPr lang="en-US" sz="3200" b="1" dirty="0" smtClean="0">
                <a:solidFill>
                  <a:srgbClr val="00593C"/>
                </a:solidFill>
              </a:rPr>
              <a:t>QBE Earnings</a:t>
            </a:r>
          </a:p>
          <a:p>
            <a:pPr lvl="1">
              <a:buFont typeface="Wingdings" panose="05000000000000000000" pitchFamily="2" charset="2"/>
              <a:buChar char="Ø"/>
            </a:pPr>
            <a:r>
              <a:rPr lang="en-US" sz="3200" b="1" dirty="0" smtClean="0">
                <a:solidFill>
                  <a:srgbClr val="00593C"/>
                </a:solidFill>
              </a:rPr>
              <a:t>Number </a:t>
            </a:r>
            <a:r>
              <a:rPr lang="en-US" sz="3200" b="1" dirty="0">
                <a:solidFill>
                  <a:srgbClr val="00593C"/>
                </a:solidFill>
              </a:rPr>
              <a:t>of FTEs reported</a:t>
            </a:r>
          </a:p>
          <a:p>
            <a:pPr lvl="1">
              <a:buFont typeface="Wingdings" panose="05000000000000000000" pitchFamily="2" charset="2"/>
              <a:buChar char="Ø"/>
            </a:pPr>
            <a:r>
              <a:rPr lang="en-US" sz="3200" b="1" dirty="0" smtClean="0">
                <a:solidFill>
                  <a:srgbClr val="00593C"/>
                </a:solidFill>
              </a:rPr>
              <a:t>Earnings </a:t>
            </a:r>
            <a:r>
              <a:rPr lang="en-US" sz="3200" b="1" dirty="0" smtClean="0">
                <a:solidFill>
                  <a:srgbClr val="00593C"/>
                </a:solidFill>
              </a:rPr>
              <a:t>for Direct Instruction</a:t>
            </a:r>
          </a:p>
          <a:p>
            <a:pPr lvl="1">
              <a:buFont typeface="Wingdings" panose="05000000000000000000" pitchFamily="2" charset="2"/>
              <a:buChar char="Ø"/>
            </a:pPr>
            <a:r>
              <a:rPr lang="en-US" sz="3200" b="1" dirty="0" smtClean="0">
                <a:solidFill>
                  <a:srgbClr val="00593C"/>
                </a:solidFill>
              </a:rPr>
              <a:t>Earnings </a:t>
            </a:r>
            <a:r>
              <a:rPr lang="en-US" sz="3200" b="1" dirty="0">
                <a:solidFill>
                  <a:srgbClr val="00593C"/>
                </a:solidFill>
              </a:rPr>
              <a:t>for </a:t>
            </a:r>
            <a:r>
              <a:rPr lang="en-US" sz="3200" b="1" dirty="0" smtClean="0">
                <a:solidFill>
                  <a:srgbClr val="00593C"/>
                </a:solidFill>
              </a:rPr>
              <a:t>Indirect Instruction</a:t>
            </a:r>
          </a:p>
          <a:p>
            <a:pPr lvl="1">
              <a:buFont typeface="Wingdings" panose="05000000000000000000" pitchFamily="2" charset="2"/>
              <a:buChar char="Ø"/>
            </a:pPr>
            <a:r>
              <a:rPr lang="en-US" sz="3200" b="1" dirty="0" smtClean="0">
                <a:solidFill>
                  <a:srgbClr val="00593C"/>
                </a:solidFill>
              </a:rPr>
              <a:t>Categorical grants earnings e.g. Nursing, transportation</a:t>
            </a:r>
          </a:p>
          <a:p>
            <a:pPr lvl="1">
              <a:buFont typeface="Wingdings" panose="05000000000000000000" pitchFamily="2" charset="2"/>
              <a:buChar char="Ø"/>
            </a:pPr>
            <a:r>
              <a:rPr lang="en-US" sz="3200" b="1" dirty="0" smtClean="0">
                <a:solidFill>
                  <a:srgbClr val="00593C"/>
                </a:solidFill>
              </a:rPr>
              <a:t>Austerity reductions</a:t>
            </a:r>
          </a:p>
          <a:p>
            <a:pPr lvl="1">
              <a:buFont typeface="Wingdings" panose="05000000000000000000" pitchFamily="2" charset="2"/>
              <a:buChar char="Ø"/>
            </a:pPr>
            <a:r>
              <a:rPr lang="en-US" sz="3200" b="1" dirty="0" smtClean="0">
                <a:solidFill>
                  <a:srgbClr val="00593C"/>
                </a:solidFill>
              </a:rPr>
              <a:t>Local Five Mill Share</a:t>
            </a:r>
            <a:endParaRPr lang="en-US" sz="3200" b="1" dirty="0">
              <a:solidFill>
                <a:srgbClr val="00593C"/>
              </a:solidFill>
            </a:endParaRPr>
          </a:p>
          <a:p>
            <a:pPr lvl="1"/>
            <a:endParaRPr lang="en-US" sz="3200" b="1" dirty="0" smtClean="0">
              <a:solidFill>
                <a:srgbClr val="00593C"/>
              </a:solidFill>
            </a:endParaRPr>
          </a:p>
        </p:txBody>
      </p:sp>
    </p:spTree>
    <p:extLst>
      <p:ext uri="{BB962C8B-B14F-4D97-AF65-F5344CB8AC3E}">
        <p14:creationId xmlns:p14="http://schemas.microsoft.com/office/powerpoint/2010/main" val="2886340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934200" cy="533400"/>
          </a:xfrm>
        </p:spPr>
        <p:txBody>
          <a:bodyPr>
            <a:normAutofit fontScale="90000"/>
          </a:bodyPr>
          <a:lstStyle/>
          <a:p>
            <a:r>
              <a:rPr lang="en-US" dirty="0">
                <a:solidFill>
                  <a:schemeClr val="bg1"/>
                </a:solidFill>
              </a:rPr>
              <a:t>Funding </a:t>
            </a:r>
            <a:r>
              <a:rPr lang="en-US" dirty="0" smtClean="0">
                <a:solidFill>
                  <a:schemeClr val="bg1"/>
                </a:solidFill>
              </a:rPr>
              <a:t>Allotments</a:t>
            </a:r>
            <a:endParaRPr lang="en-US" dirty="0">
              <a:solidFill>
                <a:schemeClr val="bg1"/>
              </a:solidFill>
            </a:endParaRPr>
          </a:p>
        </p:txBody>
      </p:sp>
      <p:sp>
        <p:nvSpPr>
          <p:cNvPr id="3" name="Content Placeholder 2"/>
          <p:cNvSpPr>
            <a:spLocks noGrp="1"/>
          </p:cNvSpPr>
          <p:nvPr>
            <p:ph idx="1"/>
          </p:nvPr>
        </p:nvSpPr>
        <p:spPr>
          <a:xfrm>
            <a:off x="381000" y="1603248"/>
            <a:ext cx="8510016" cy="4800600"/>
          </a:xfrm>
        </p:spPr>
        <p:txBody>
          <a:bodyPr>
            <a:normAutofit lnSpcReduction="10000"/>
          </a:bodyPr>
          <a:lstStyle/>
          <a:p>
            <a:r>
              <a:rPr lang="en-US" sz="3300" b="1" dirty="0" smtClean="0">
                <a:solidFill>
                  <a:srgbClr val="00593C"/>
                </a:solidFill>
              </a:rPr>
              <a:t>The mid-term adjustment does not negatively affect </a:t>
            </a:r>
            <a:r>
              <a:rPr lang="en-US" sz="3300" b="1" dirty="0">
                <a:solidFill>
                  <a:srgbClr val="00593C"/>
                </a:solidFill>
              </a:rPr>
              <a:t>QBE </a:t>
            </a:r>
            <a:r>
              <a:rPr lang="en-US" sz="3300" b="1" dirty="0" smtClean="0">
                <a:solidFill>
                  <a:srgbClr val="00593C"/>
                </a:solidFill>
              </a:rPr>
              <a:t>funding for school districts. </a:t>
            </a:r>
          </a:p>
          <a:p>
            <a:endParaRPr lang="en-US" sz="3300" b="1" dirty="0" smtClean="0">
              <a:solidFill>
                <a:srgbClr val="00593C"/>
              </a:solidFill>
            </a:endParaRPr>
          </a:p>
          <a:p>
            <a:r>
              <a:rPr lang="en-US" sz="3300" b="1" dirty="0" smtClean="0">
                <a:solidFill>
                  <a:srgbClr val="00593C"/>
                </a:solidFill>
              </a:rPr>
              <a:t>If a school district’s FTE numbers decrease the QBE allotment remains </a:t>
            </a:r>
            <a:r>
              <a:rPr lang="en-US" sz="3300" b="1" u="sng" dirty="0" smtClean="0">
                <a:solidFill>
                  <a:srgbClr val="00593C"/>
                </a:solidFill>
              </a:rPr>
              <a:t>unchanged.</a:t>
            </a:r>
          </a:p>
          <a:p>
            <a:endParaRPr lang="en-US" sz="3300" b="1" dirty="0" smtClean="0">
              <a:solidFill>
                <a:srgbClr val="00593C"/>
              </a:solidFill>
            </a:endParaRPr>
          </a:p>
          <a:p>
            <a:r>
              <a:rPr lang="en-US" sz="3300" b="1" dirty="0" smtClean="0">
                <a:solidFill>
                  <a:srgbClr val="00593C"/>
                </a:solidFill>
              </a:rPr>
              <a:t>If a school district’s FTE numbers increase its QBE allotment increases at the mid-term adjustment.</a:t>
            </a:r>
          </a:p>
          <a:p>
            <a:pPr marL="0" indent="0">
              <a:buNone/>
            </a:pPr>
            <a:endParaRPr lang="en-US" sz="3600" b="1" dirty="0" smtClean="0">
              <a:solidFill>
                <a:srgbClr val="00593C"/>
              </a:solidFill>
            </a:endParaRPr>
          </a:p>
        </p:txBody>
      </p:sp>
      <p:sp>
        <p:nvSpPr>
          <p:cNvPr id="4" name="Content Placeholder 2"/>
          <p:cNvSpPr txBox="1">
            <a:spLocks/>
          </p:cNvSpPr>
          <p:nvPr/>
        </p:nvSpPr>
        <p:spPr>
          <a:xfrm>
            <a:off x="381000" y="1014984"/>
            <a:ext cx="7162800" cy="502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300" b="1" dirty="0" smtClean="0">
                <a:solidFill>
                  <a:srgbClr val="00593C"/>
                </a:solidFill>
              </a:rPr>
              <a:t>Hold Harmless</a:t>
            </a:r>
          </a:p>
        </p:txBody>
      </p:sp>
    </p:spTree>
    <p:extLst>
      <p:ext uri="{BB962C8B-B14F-4D97-AF65-F5344CB8AC3E}">
        <p14:creationId xmlns:p14="http://schemas.microsoft.com/office/powerpoint/2010/main" val="993883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934200" cy="533400"/>
          </a:xfrm>
        </p:spPr>
        <p:txBody>
          <a:bodyPr>
            <a:normAutofit fontScale="90000"/>
          </a:bodyPr>
          <a:lstStyle/>
          <a:p>
            <a:r>
              <a:rPr lang="en-US" dirty="0">
                <a:solidFill>
                  <a:schemeClr val="bg1"/>
                </a:solidFill>
              </a:rPr>
              <a:t>Funding </a:t>
            </a:r>
            <a:r>
              <a:rPr lang="en-US" dirty="0" smtClean="0">
                <a:solidFill>
                  <a:schemeClr val="bg1"/>
                </a:solidFill>
              </a:rPr>
              <a:t>Allotments</a:t>
            </a:r>
            <a:endParaRPr lang="en-US" dirty="0">
              <a:solidFill>
                <a:schemeClr val="bg1"/>
              </a:solidFill>
            </a:endParaRPr>
          </a:p>
        </p:txBody>
      </p:sp>
      <p:sp>
        <p:nvSpPr>
          <p:cNvPr id="3" name="Content Placeholder 2"/>
          <p:cNvSpPr>
            <a:spLocks noGrp="1"/>
          </p:cNvSpPr>
          <p:nvPr>
            <p:ph idx="1"/>
          </p:nvPr>
        </p:nvSpPr>
        <p:spPr>
          <a:xfrm>
            <a:off x="585216" y="1682496"/>
            <a:ext cx="8305800" cy="4642104"/>
          </a:xfrm>
        </p:spPr>
        <p:txBody>
          <a:bodyPr>
            <a:normAutofit lnSpcReduction="10000"/>
          </a:bodyPr>
          <a:lstStyle/>
          <a:p>
            <a:r>
              <a:rPr lang="en-US" sz="3600" b="1" dirty="0">
                <a:solidFill>
                  <a:srgbClr val="00593C"/>
                </a:solidFill>
              </a:rPr>
              <a:t>The State Charter School Supplement is also not adjusted downward if a state charter school’s FTE numbers decrease</a:t>
            </a:r>
            <a:r>
              <a:rPr lang="en-US" sz="3600" b="1" dirty="0" smtClean="0">
                <a:solidFill>
                  <a:srgbClr val="00593C"/>
                </a:solidFill>
              </a:rPr>
              <a:t>.</a:t>
            </a:r>
          </a:p>
          <a:p>
            <a:endParaRPr lang="en-US" sz="3600" b="1" dirty="0" smtClean="0">
              <a:solidFill>
                <a:srgbClr val="00593C"/>
              </a:solidFill>
            </a:endParaRPr>
          </a:p>
          <a:p>
            <a:r>
              <a:rPr lang="en-US" sz="3600" b="1" dirty="0" smtClean="0">
                <a:solidFill>
                  <a:srgbClr val="00593C"/>
                </a:solidFill>
              </a:rPr>
              <a:t>Training &amp; Experience and Health Insurance are also </a:t>
            </a:r>
            <a:r>
              <a:rPr lang="en-US" sz="3600" b="1" dirty="0">
                <a:solidFill>
                  <a:srgbClr val="00593C"/>
                </a:solidFill>
              </a:rPr>
              <a:t>not adjusted downward if a state charter school’s FTE numbers decrease.</a:t>
            </a:r>
          </a:p>
          <a:p>
            <a:pPr marL="0" indent="0">
              <a:buNone/>
            </a:pPr>
            <a:endParaRPr lang="en-US" sz="3600" b="1" dirty="0" smtClean="0">
              <a:solidFill>
                <a:srgbClr val="00593C"/>
              </a:solidFill>
            </a:endParaRPr>
          </a:p>
        </p:txBody>
      </p:sp>
      <p:sp>
        <p:nvSpPr>
          <p:cNvPr id="4" name="Content Placeholder 2"/>
          <p:cNvSpPr txBox="1">
            <a:spLocks/>
          </p:cNvSpPr>
          <p:nvPr/>
        </p:nvSpPr>
        <p:spPr>
          <a:xfrm>
            <a:off x="381000" y="1014984"/>
            <a:ext cx="7162800" cy="502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300" b="1" dirty="0" smtClean="0">
                <a:solidFill>
                  <a:srgbClr val="00593C"/>
                </a:solidFill>
              </a:rPr>
              <a:t>Hold Harmless</a:t>
            </a:r>
          </a:p>
        </p:txBody>
      </p:sp>
    </p:spTree>
    <p:extLst>
      <p:ext uri="{BB962C8B-B14F-4D97-AF65-F5344CB8AC3E}">
        <p14:creationId xmlns:p14="http://schemas.microsoft.com/office/powerpoint/2010/main" val="37371693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934200" cy="533400"/>
          </a:xfrm>
        </p:spPr>
        <p:txBody>
          <a:bodyPr>
            <a:normAutofit fontScale="90000"/>
          </a:bodyPr>
          <a:lstStyle/>
          <a:p>
            <a:r>
              <a:rPr lang="en-US" dirty="0">
                <a:solidFill>
                  <a:schemeClr val="bg1"/>
                </a:solidFill>
              </a:rPr>
              <a:t>Funding </a:t>
            </a:r>
            <a:r>
              <a:rPr lang="en-US" dirty="0" smtClean="0">
                <a:solidFill>
                  <a:schemeClr val="bg1"/>
                </a:solidFill>
              </a:rPr>
              <a:t>Allotments</a:t>
            </a:r>
            <a:endParaRPr lang="en-US" dirty="0">
              <a:solidFill>
                <a:schemeClr val="bg1"/>
              </a:solidFill>
            </a:endParaRPr>
          </a:p>
        </p:txBody>
      </p:sp>
      <p:sp>
        <p:nvSpPr>
          <p:cNvPr id="3" name="Content Placeholder 2"/>
          <p:cNvSpPr>
            <a:spLocks noGrp="1"/>
          </p:cNvSpPr>
          <p:nvPr>
            <p:ph idx="1"/>
          </p:nvPr>
        </p:nvSpPr>
        <p:spPr>
          <a:xfrm>
            <a:off x="585216" y="1682496"/>
            <a:ext cx="8305800" cy="4642104"/>
          </a:xfrm>
        </p:spPr>
        <p:txBody>
          <a:bodyPr>
            <a:normAutofit fontScale="92500" lnSpcReduction="10000"/>
          </a:bodyPr>
          <a:lstStyle/>
          <a:p>
            <a:r>
              <a:rPr lang="en-US" sz="3600" b="1" dirty="0" smtClean="0">
                <a:solidFill>
                  <a:srgbClr val="00593C"/>
                </a:solidFill>
              </a:rPr>
              <a:t>Hold Harmless DOES NOT apply to forward funding.</a:t>
            </a:r>
          </a:p>
          <a:p>
            <a:endParaRPr lang="en-US" sz="3600" b="1" dirty="0" smtClean="0">
              <a:solidFill>
                <a:srgbClr val="00593C"/>
              </a:solidFill>
            </a:endParaRPr>
          </a:p>
          <a:p>
            <a:r>
              <a:rPr lang="en-US" sz="3600" b="1" dirty="0">
                <a:solidFill>
                  <a:srgbClr val="00593C"/>
                </a:solidFill>
              </a:rPr>
              <a:t>If your school added a grade(s) or your school is new and </a:t>
            </a:r>
            <a:r>
              <a:rPr lang="en-US" sz="3600" b="1" dirty="0" smtClean="0">
                <a:solidFill>
                  <a:srgbClr val="00593C"/>
                </a:solidFill>
              </a:rPr>
              <a:t>enrollment </a:t>
            </a:r>
            <a:r>
              <a:rPr lang="en-US" sz="3600" b="1" dirty="0">
                <a:solidFill>
                  <a:srgbClr val="00593C"/>
                </a:solidFill>
              </a:rPr>
              <a:t>is lower than what was submitted </a:t>
            </a:r>
            <a:r>
              <a:rPr lang="en-US" sz="3600" b="1" dirty="0" smtClean="0">
                <a:solidFill>
                  <a:srgbClr val="00593C"/>
                </a:solidFill>
              </a:rPr>
              <a:t>to the </a:t>
            </a:r>
            <a:r>
              <a:rPr lang="en-US" sz="3600" b="1" dirty="0">
                <a:solidFill>
                  <a:srgbClr val="00593C"/>
                </a:solidFill>
              </a:rPr>
              <a:t>Governor’s Office of Planning and Budget </a:t>
            </a:r>
            <a:r>
              <a:rPr lang="en-US" sz="3600" b="1" dirty="0" smtClean="0">
                <a:solidFill>
                  <a:srgbClr val="00593C"/>
                </a:solidFill>
              </a:rPr>
              <a:t>during budget development, </a:t>
            </a:r>
            <a:r>
              <a:rPr lang="en-US" sz="3600" b="1" dirty="0">
                <a:solidFill>
                  <a:srgbClr val="00593C"/>
                </a:solidFill>
              </a:rPr>
              <a:t>the school’s funding will be decreased in the amended budget.</a:t>
            </a:r>
          </a:p>
          <a:p>
            <a:endParaRPr lang="en-US" sz="3600" b="1" dirty="0">
              <a:solidFill>
                <a:srgbClr val="00593C"/>
              </a:solidFill>
            </a:endParaRPr>
          </a:p>
          <a:p>
            <a:pPr marL="0" indent="0">
              <a:buNone/>
            </a:pPr>
            <a:endParaRPr lang="en-US" sz="3600" b="1" dirty="0" smtClean="0">
              <a:solidFill>
                <a:srgbClr val="00593C"/>
              </a:solidFill>
            </a:endParaRPr>
          </a:p>
        </p:txBody>
      </p:sp>
      <p:sp>
        <p:nvSpPr>
          <p:cNvPr id="4" name="Content Placeholder 2"/>
          <p:cNvSpPr txBox="1">
            <a:spLocks/>
          </p:cNvSpPr>
          <p:nvPr/>
        </p:nvSpPr>
        <p:spPr>
          <a:xfrm>
            <a:off x="381000" y="1014984"/>
            <a:ext cx="7162800" cy="502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300" b="1" dirty="0" smtClean="0">
                <a:solidFill>
                  <a:srgbClr val="00593C"/>
                </a:solidFill>
              </a:rPr>
              <a:t>Hold Harmless</a:t>
            </a:r>
          </a:p>
        </p:txBody>
      </p:sp>
    </p:spTree>
    <p:extLst>
      <p:ext uri="{BB962C8B-B14F-4D97-AF65-F5344CB8AC3E}">
        <p14:creationId xmlns:p14="http://schemas.microsoft.com/office/powerpoint/2010/main" val="3910352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The State Budget Process</a:t>
            </a:r>
            <a:endParaRPr lang="en-US" dirty="0">
              <a:solidFill>
                <a:schemeClr val="bg1"/>
              </a:solidFill>
            </a:endParaRPr>
          </a:p>
        </p:txBody>
      </p:sp>
      <p:sp>
        <p:nvSpPr>
          <p:cNvPr id="4" name="Content Placeholder 3"/>
          <p:cNvSpPr>
            <a:spLocks noGrp="1"/>
          </p:cNvSpPr>
          <p:nvPr>
            <p:ph idx="1"/>
          </p:nvPr>
        </p:nvSpPr>
        <p:spPr>
          <a:xfrm>
            <a:off x="457200" y="1143000"/>
            <a:ext cx="8229600" cy="5257800"/>
          </a:xfrm>
        </p:spPr>
        <p:txBody>
          <a:bodyPr>
            <a:normAutofit/>
          </a:bodyPr>
          <a:lstStyle/>
          <a:p>
            <a:r>
              <a:rPr lang="en-US" dirty="0" smtClean="0">
                <a:solidFill>
                  <a:srgbClr val="00593C"/>
                </a:solidFill>
              </a:rPr>
              <a:t>Annually in January, the Georgia General Assembly convenes.</a:t>
            </a:r>
          </a:p>
          <a:p>
            <a:r>
              <a:rPr lang="en-US" dirty="0">
                <a:solidFill>
                  <a:srgbClr val="00593C"/>
                </a:solidFill>
              </a:rPr>
              <a:t>Each year, the General Assembly passes and the Governor signs two separate </a:t>
            </a:r>
            <a:r>
              <a:rPr lang="en-US" dirty="0" smtClean="0">
                <a:solidFill>
                  <a:srgbClr val="00593C"/>
                </a:solidFill>
              </a:rPr>
              <a:t>budgets.</a:t>
            </a:r>
          </a:p>
          <a:p>
            <a:pPr marL="914400" lvl="1" indent="-514350">
              <a:buFont typeface="+mj-lt"/>
              <a:buAutoNum type="arabicPeriod"/>
            </a:pPr>
            <a:r>
              <a:rPr lang="en-US" dirty="0" smtClean="0">
                <a:solidFill>
                  <a:srgbClr val="00593C"/>
                </a:solidFill>
              </a:rPr>
              <a:t>The first is to amend the state’s budget for the current fiscal year</a:t>
            </a:r>
            <a:r>
              <a:rPr lang="en-US" dirty="0">
                <a:solidFill>
                  <a:srgbClr val="00593C"/>
                </a:solidFill>
              </a:rPr>
              <a:t>. </a:t>
            </a:r>
            <a:r>
              <a:rPr lang="en-US" dirty="0" smtClean="0">
                <a:solidFill>
                  <a:srgbClr val="00593C"/>
                </a:solidFill>
              </a:rPr>
              <a:t> This budget </a:t>
            </a:r>
            <a:r>
              <a:rPr lang="en-US" dirty="0">
                <a:solidFill>
                  <a:srgbClr val="00593C"/>
                </a:solidFill>
              </a:rPr>
              <a:t>makes adjustments </a:t>
            </a:r>
            <a:r>
              <a:rPr lang="en-US" dirty="0" smtClean="0">
                <a:solidFill>
                  <a:srgbClr val="00593C"/>
                </a:solidFill>
              </a:rPr>
              <a:t>for </a:t>
            </a:r>
            <a:r>
              <a:rPr lang="en-US" dirty="0">
                <a:solidFill>
                  <a:srgbClr val="00593C"/>
                </a:solidFill>
              </a:rPr>
              <a:t>changes in school enrollment and for other unanticipated needs that </a:t>
            </a:r>
            <a:r>
              <a:rPr lang="en-US" dirty="0" smtClean="0">
                <a:solidFill>
                  <a:srgbClr val="00593C"/>
                </a:solidFill>
              </a:rPr>
              <a:t>may have arise during the current fiscal year.</a:t>
            </a:r>
          </a:p>
          <a:p>
            <a:pPr marL="914400" lvl="1" indent="-514350">
              <a:buFont typeface="+mj-lt"/>
              <a:buAutoNum type="arabicPeriod"/>
            </a:pPr>
            <a:r>
              <a:rPr lang="en-US" dirty="0" smtClean="0">
                <a:solidFill>
                  <a:srgbClr val="00593C"/>
                </a:solidFill>
              </a:rPr>
              <a:t>The second budget is for the upcoming fiscal year.</a:t>
            </a:r>
          </a:p>
          <a:p>
            <a:pPr marL="914400" lvl="1" indent="-514350">
              <a:buFont typeface="+mj-lt"/>
              <a:buAutoNum type="arabicPeriod"/>
            </a:pPr>
            <a:endParaRPr lang="en-US" dirty="0" smtClean="0">
              <a:solidFill>
                <a:srgbClr val="00593C"/>
              </a:solidFill>
            </a:endParaRPr>
          </a:p>
          <a:p>
            <a:pPr marL="514350" indent="-514350"/>
            <a:r>
              <a:rPr lang="en-US" dirty="0" smtClean="0">
                <a:solidFill>
                  <a:srgbClr val="00593C"/>
                </a:solidFill>
              </a:rPr>
              <a:t>The state’s fiscal year begins on July 1 and ends on June 30.</a:t>
            </a:r>
            <a:endParaRPr lang="en-US" dirty="0">
              <a:solidFill>
                <a:srgbClr val="00593C"/>
              </a:solidFill>
            </a:endParaRPr>
          </a:p>
        </p:txBody>
      </p:sp>
    </p:spTree>
    <p:extLst>
      <p:ext uri="{BB962C8B-B14F-4D97-AF65-F5344CB8AC3E}">
        <p14:creationId xmlns:p14="http://schemas.microsoft.com/office/powerpoint/2010/main" val="36725221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a:solidFill>
                  <a:schemeClr val="bg1"/>
                </a:solidFill>
              </a:rPr>
              <a:t>State Charter School Supplement</a:t>
            </a: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When setting up your school budgets refer to the Local Units of Administration (LUA) information on the </a:t>
            </a:r>
            <a:r>
              <a:rPr lang="en-US" sz="3600" b="1" dirty="0" smtClean="0">
                <a:solidFill>
                  <a:srgbClr val="00593C"/>
                </a:solidFill>
              </a:rPr>
              <a:t>GADOE </a:t>
            </a:r>
            <a:r>
              <a:rPr lang="en-US" sz="3600" b="1" dirty="0" smtClean="0">
                <a:solidFill>
                  <a:srgbClr val="00593C"/>
                </a:solidFill>
              </a:rPr>
              <a:t>website.</a:t>
            </a:r>
          </a:p>
          <a:p>
            <a:endParaRPr lang="en-US" sz="3600" b="1" dirty="0" smtClean="0">
              <a:solidFill>
                <a:srgbClr val="00593C"/>
              </a:solidFill>
            </a:endParaRPr>
          </a:p>
          <a:p>
            <a:r>
              <a:rPr lang="en-US" sz="3600" b="1" dirty="0">
                <a:solidFill>
                  <a:srgbClr val="00593C"/>
                </a:solidFill>
                <a:hlinkClick r:id="rId3"/>
              </a:rPr>
              <a:t>http://</a:t>
            </a:r>
            <a:r>
              <a:rPr lang="en-US" sz="3600" b="1" dirty="0" smtClean="0">
                <a:solidFill>
                  <a:srgbClr val="00593C"/>
                </a:solidFill>
                <a:hlinkClick r:id="rId3"/>
              </a:rPr>
              <a:t>www.gadoe.org/Finance-and-Business-Operations/Financial-Review/Pages/LUAS-Manual.aspx</a:t>
            </a:r>
            <a:endParaRPr lang="en-US" sz="3600" b="1" dirty="0" smtClean="0">
              <a:solidFill>
                <a:srgbClr val="00593C"/>
              </a:solidFill>
            </a:endParaRPr>
          </a:p>
          <a:p>
            <a:endParaRPr lang="en-US" sz="3600" b="1" dirty="0" smtClean="0">
              <a:solidFill>
                <a:srgbClr val="00593C"/>
              </a:solidFill>
            </a:endParaRPr>
          </a:p>
          <a:p>
            <a:endParaRPr lang="en-US" sz="3600" b="1" dirty="0" smtClean="0">
              <a:solidFill>
                <a:srgbClr val="00593C"/>
              </a:solidFill>
            </a:endParaRPr>
          </a:p>
        </p:txBody>
      </p:sp>
    </p:spTree>
    <p:extLst>
      <p:ext uri="{BB962C8B-B14F-4D97-AF65-F5344CB8AC3E}">
        <p14:creationId xmlns:p14="http://schemas.microsoft.com/office/powerpoint/2010/main" val="38072797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6477000" cy="2286000"/>
          </a:xfrm>
        </p:spPr>
        <p:txBody>
          <a:bodyPr>
            <a:normAutofit/>
          </a:bodyPr>
          <a:lstStyle/>
          <a:p>
            <a:pPr algn="ctr"/>
            <a:r>
              <a:rPr lang="en-US" dirty="0" smtClean="0">
                <a:solidFill>
                  <a:srgbClr val="00593C"/>
                </a:solidFill>
              </a:rPr>
              <a:t>Forward Funding</a:t>
            </a:r>
            <a:endParaRPr lang="en-US" sz="5000" dirty="0">
              <a:solidFill>
                <a:srgbClr val="00593C"/>
              </a:solidFill>
            </a:endParaRPr>
          </a:p>
        </p:txBody>
      </p:sp>
    </p:spTree>
    <p:extLst>
      <p:ext uri="{BB962C8B-B14F-4D97-AF65-F5344CB8AC3E}">
        <p14:creationId xmlns:p14="http://schemas.microsoft.com/office/powerpoint/2010/main" val="34784791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New State Charter Schools and those expanding through the addition of a </a:t>
            </a:r>
            <a:r>
              <a:rPr lang="en-US" sz="3600" b="1" dirty="0">
                <a:solidFill>
                  <a:srgbClr val="00593C"/>
                </a:solidFill>
              </a:rPr>
              <a:t>grade level </a:t>
            </a:r>
            <a:r>
              <a:rPr lang="en-US" sz="3600" b="1" dirty="0" smtClean="0">
                <a:solidFill>
                  <a:srgbClr val="00593C"/>
                </a:solidFill>
              </a:rPr>
              <a:t>are eligible to receive forward </a:t>
            </a:r>
            <a:r>
              <a:rPr lang="en-US" sz="3600" b="1" dirty="0">
                <a:solidFill>
                  <a:srgbClr val="00593C"/>
                </a:solidFill>
              </a:rPr>
              <a:t>funding per </a:t>
            </a:r>
            <a:r>
              <a:rPr lang="en-US" sz="3600" b="1" dirty="0" smtClean="0">
                <a:solidFill>
                  <a:srgbClr val="00593C"/>
                </a:solidFill>
              </a:rPr>
              <a:t>state law § O.C.G.A</a:t>
            </a:r>
            <a:r>
              <a:rPr lang="en-US" sz="3600" b="1" dirty="0">
                <a:solidFill>
                  <a:srgbClr val="00593C"/>
                </a:solidFill>
              </a:rPr>
              <a:t>. 20-2-2089(d</a:t>
            </a:r>
            <a:r>
              <a:rPr lang="en-US" sz="3600" b="1" dirty="0" smtClean="0">
                <a:solidFill>
                  <a:srgbClr val="00593C"/>
                </a:solidFill>
              </a:rPr>
              <a:t>).</a:t>
            </a:r>
          </a:p>
          <a:p>
            <a:endParaRPr lang="en-US" sz="3600" b="1" dirty="0" smtClean="0">
              <a:solidFill>
                <a:srgbClr val="00593C"/>
              </a:solidFill>
            </a:endParaRPr>
          </a:p>
          <a:p>
            <a:r>
              <a:rPr lang="en-US" sz="3600" b="1" dirty="0" smtClean="0">
                <a:solidFill>
                  <a:srgbClr val="00593C"/>
                </a:solidFill>
              </a:rPr>
              <a:t>Funds are received for the following fiscal year which corresponds with the new school year.</a:t>
            </a:r>
          </a:p>
          <a:p>
            <a:endParaRPr lang="en-US" sz="4300" b="1" dirty="0" smtClean="0">
              <a:solidFill>
                <a:srgbClr val="00593C"/>
              </a:solidFill>
            </a:endParaRPr>
          </a:p>
          <a:p>
            <a:endParaRPr lang="en-US" sz="3600" b="1" dirty="0" smtClean="0">
              <a:solidFill>
                <a:srgbClr val="00593C"/>
              </a:solidFill>
            </a:endParaRPr>
          </a:p>
        </p:txBody>
      </p:sp>
    </p:spTree>
    <p:extLst>
      <p:ext uri="{BB962C8B-B14F-4D97-AF65-F5344CB8AC3E}">
        <p14:creationId xmlns:p14="http://schemas.microsoft.com/office/powerpoint/2010/main" val="12826380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fontScale="92500"/>
          </a:bodyPr>
          <a:lstStyle/>
          <a:p>
            <a:r>
              <a:rPr lang="en-US" sz="4300" b="1" dirty="0" smtClean="0">
                <a:solidFill>
                  <a:srgbClr val="00593C"/>
                </a:solidFill>
              </a:rPr>
              <a:t>The State Charter School Commission is mandated to report to the Governor’s Office of Planning and Budget (OPB) by July 1 the information for new and expanding state charters schools for incorporation into the Governor’s budget for the upcoming fiscal year.</a:t>
            </a:r>
            <a:endParaRPr lang="en-US" sz="4300" b="1" dirty="0">
              <a:solidFill>
                <a:srgbClr val="00593C"/>
              </a:solidFill>
            </a:endParaRPr>
          </a:p>
          <a:p>
            <a:endParaRPr lang="en-US" sz="3600" b="1" dirty="0" smtClean="0">
              <a:solidFill>
                <a:srgbClr val="00593C"/>
              </a:solidFill>
            </a:endParaRPr>
          </a:p>
        </p:txBody>
      </p:sp>
    </p:spTree>
    <p:extLst>
      <p:ext uri="{BB962C8B-B14F-4D97-AF65-F5344CB8AC3E}">
        <p14:creationId xmlns:p14="http://schemas.microsoft.com/office/powerpoint/2010/main" val="27970077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These numbers are used by OPB to calculate the additional QBE funding needed in the upcoming fiscal year, so it is critical for schools to submit accurate student information including GTID numbers to the State Charter School Commission by its annual deadline. </a:t>
            </a:r>
          </a:p>
        </p:txBody>
      </p:sp>
    </p:spTree>
    <p:extLst>
      <p:ext uri="{BB962C8B-B14F-4D97-AF65-F5344CB8AC3E}">
        <p14:creationId xmlns:p14="http://schemas.microsoft.com/office/powerpoint/2010/main" val="6422404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412" y="1735645"/>
            <a:ext cx="2551976" cy="26717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140" y="1735645"/>
            <a:ext cx="3048000" cy="22479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150" y="3733846"/>
            <a:ext cx="2971800" cy="2302383"/>
          </a:xfrm>
          <a:prstGeom prst="rect">
            <a:avLst/>
          </a:prstGeom>
        </p:spPr>
      </p:pic>
      <p:sp>
        <p:nvSpPr>
          <p:cNvPr id="7" name="TextBox 6"/>
          <p:cNvSpPr txBox="1"/>
          <p:nvPr/>
        </p:nvSpPr>
        <p:spPr>
          <a:xfrm>
            <a:off x="342900" y="1054060"/>
            <a:ext cx="7886700" cy="461665"/>
          </a:xfrm>
          <a:prstGeom prst="rect">
            <a:avLst/>
          </a:prstGeom>
          <a:noFill/>
        </p:spPr>
        <p:txBody>
          <a:bodyPr wrap="square" rtlCol="0">
            <a:spAutoFit/>
          </a:bodyPr>
          <a:lstStyle/>
          <a:p>
            <a:r>
              <a:rPr lang="en-US" sz="2400" b="1" dirty="0" smtClean="0">
                <a:solidFill>
                  <a:srgbClr val="00593C"/>
                </a:solidFill>
                <a:latin typeface="Comic Sans MS" panose="030F0702030302020204" pitchFamily="66" charset="0"/>
              </a:rPr>
              <a:t>Know the make up of the students in your school!</a:t>
            </a:r>
            <a:endParaRPr lang="en-US" sz="2400" b="1" dirty="0">
              <a:solidFill>
                <a:srgbClr val="00593C"/>
              </a:solidFill>
              <a:latin typeface="Comic Sans MS" panose="030F0702030302020204" pitchFamily="66"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317134"/>
            <a:ext cx="3078906" cy="18288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912" y="4407408"/>
            <a:ext cx="2037988" cy="1849474"/>
          </a:xfrm>
          <a:prstGeom prst="rect">
            <a:avLst/>
          </a:prstGeom>
        </p:spPr>
      </p:pic>
    </p:spTree>
    <p:extLst>
      <p:ext uri="{BB962C8B-B14F-4D97-AF65-F5344CB8AC3E}">
        <p14:creationId xmlns:p14="http://schemas.microsoft.com/office/powerpoint/2010/main" val="40110126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Remember projected </a:t>
            </a:r>
            <a:r>
              <a:rPr lang="en-US" sz="3600" b="1" dirty="0">
                <a:solidFill>
                  <a:srgbClr val="00593C"/>
                </a:solidFill>
              </a:rPr>
              <a:t>enrollment funding is not held </a:t>
            </a:r>
            <a:r>
              <a:rPr lang="en-US" sz="3600" b="1" dirty="0" smtClean="0">
                <a:solidFill>
                  <a:srgbClr val="00593C"/>
                </a:solidFill>
              </a:rPr>
              <a:t>harmless.</a:t>
            </a:r>
          </a:p>
          <a:p>
            <a:endParaRPr lang="en-US" sz="3600" b="1" dirty="0" smtClean="0">
              <a:solidFill>
                <a:srgbClr val="00593C"/>
              </a:solidFill>
            </a:endParaRPr>
          </a:p>
          <a:p>
            <a:r>
              <a:rPr lang="en-US" sz="3600" b="1" dirty="0" smtClean="0">
                <a:solidFill>
                  <a:srgbClr val="00593C"/>
                </a:solidFill>
              </a:rPr>
              <a:t>If your school added a grade(s) or your school is new and  enrollment is lower than what was submitted to OPB, the school’s funding will be decreased in the amended budget.</a:t>
            </a:r>
            <a:endParaRPr lang="en-US" sz="3600" b="1" dirty="0">
              <a:solidFill>
                <a:srgbClr val="00593C"/>
              </a:solidFill>
            </a:endParaRPr>
          </a:p>
        </p:txBody>
      </p:sp>
    </p:spTree>
    <p:extLst>
      <p:ext uri="{BB962C8B-B14F-4D97-AF65-F5344CB8AC3E}">
        <p14:creationId xmlns:p14="http://schemas.microsoft.com/office/powerpoint/2010/main" val="388691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Forward Funding</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a:solidFill>
                  <a:srgbClr val="00593C"/>
                </a:solidFill>
              </a:rPr>
              <a:t>I</a:t>
            </a:r>
            <a:r>
              <a:rPr lang="en-US" sz="3600" b="1" dirty="0" smtClean="0">
                <a:solidFill>
                  <a:srgbClr val="00593C"/>
                </a:solidFill>
              </a:rPr>
              <a:t>t is important to begin looking at your school’s enrollment and make projections as early as January.</a:t>
            </a:r>
          </a:p>
          <a:p>
            <a:endParaRPr lang="en-US" sz="3600" b="1" dirty="0">
              <a:solidFill>
                <a:srgbClr val="00593C"/>
              </a:solidFill>
            </a:endParaRPr>
          </a:p>
          <a:p>
            <a:r>
              <a:rPr lang="en-US" sz="3600" b="1" dirty="0" smtClean="0">
                <a:solidFill>
                  <a:srgbClr val="00593C"/>
                </a:solidFill>
              </a:rPr>
              <a:t>Accurate data collection results in better funding for your school.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090416"/>
            <a:ext cx="2987488" cy="2362200"/>
          </a:xfrm>
          <a:prstGeom prst="rect">
            <a:avLst/>
          </a:prstGeom>
        </p:spPr>
      </p:pic>
    </p:spTree>
    <p:extLst>
      <p:ext uri="{BB962C8B-B14F-4D97-AF65-F5344CB8AC3E}">
        <p14:creationId xmlns:p14="http://schemas.microsoft.com/office/powerpoint/2010/main" val="19386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6477000" cy="2286000"/>
          </a:xfrm>
        </p:spPr>
        <p:txBody>
          <a:bodyPr>
            <a:normAutofit/>
          </a:bodyPr>
          <a:lstStyle/>
          <a:p>
            <a:pPr algn="ctr"/>
            <a:r>
              <a:rPr lang="en-US" dirty="0" smtClean="0">
                <a:solidFill>
                  <a:srgbClr val="00593C"/>
                </a:solidFill>
              </a:rPr>
              <a:t>The DE46</a:t>
            </a:r>
            <a:endParaRPr lang="en-US" sz="5000" dirty="0">
              <a:solidFill>
                <a:srgbClr val="00593C"/>
              </a:solidFill>
            </a:endParaRPr>
          </a:p>
        </p:txBody>
      </p:sp>
    </p:spTree>
    <p:extLst>
      <p:ext uri="{BB962C8B-B14F-4D97-AF65-F5344CB8AC3E}">
        <p14:creationId xmlns:p14="http://schemas.microsoft.com/office/powerpoint/2010/main" val="25770393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What is the DE46?</a:t>
            </a:r>
          </a:p>
          <a:p>
            <a:pPr lvl="1"/>
            <a:r>
              <a:rPr lang="en-US" sz="3200" b="1" dirty="0">
                <a:solidFill>
                  <a:srgbClr val="00593C"/>
                </a:solidFill>
              </a:rPr>
              <a:t>The </a:t>
            </a:r>
            <a:r>
              <a:rPr lang="en-US" sz="3200" b="1" dirty="0" smtClean="0">
                <a:solidFill>
                  <a:srgbClr val="00593C"/>
                </a:solidFill>
              </a:rPr>
              <a:t>DE46 </a:t>
            </a:r>
            <a:r>
              <a:rPr lang="en-US" sz="3200" b="1" dirty="0">
                <a:solidFill>
                  <a:srgbClr val="00593C"/>
                </a:solidFill>
              </a:rPr>
              <a:t>is mandated under Georgia Law </a:t>
            </a:r>
            <a:r>
              <a:rPr lang="en-US" sz="3200" b="1" dirty="0" smtClean="0">
                <a:solidFill>
                  <a:srgbClr val="00593C"/>
                </a:solidFill>
              </a:rPr>
              <a:t>(O.C.G.A</a:t>
            </a:r>
            <a:r>
              <a:rPr lang="en-US" sz="3200" b="1" dirty="0">
                <a:solidFill>
                  <a:srgbClr val="00593C"/>
                </a:solidFill>
              </a:rPr>
              <a:t>. </a:t>
            </a:r>
            <a:r>
              <a:rPr lang="en-US" sz="3200" b="1" dirty="0" smtClean="0">
                <a:solidFill>
                  <a:srgbClr val="00593C"/>
                </a:solidFill>
              </a:rPr>
              <a:t>§ 20-2-167</a:t>
            </a:r>
            <a:r>
              <a:rPr lang="en-US" sz="3200" b="1" dirty="0">
                <a:solidFill>
                  <a:srgbClr val="00593C"/>
                </a:solidFill>
              </a:rPr>
              <a:t>) which requires all school districts to report annual </a:t>
            </a:r>
            <a:r>
              <a:rPr lang="en-US" sz="3200" b="1" dirty="0" smtClean="0">
                <a:solidFill>
                  <a:srgbClr val="00593C"/>
                </a:solidFill>
              </a:rPr>
              <a:t>budget, </a:t>
            </a:r>
            <a:r>
              <a:rPr lang="en-US" sz="3200" b="1" dirty="0">
                <a:solidFill>
                  <a:srgbClr val="00593C"/>
                </a:solidFill>
              </a:rPr>
              <a:t>financial operating </a:t>
            </a:r>
            <a:r>
              <a:rPr lang="en-US" sz="3200" b="1" dirty="0" smtClean="0">
                <a:solidFill>
                  <a:srgbClr val="00593C"/>
                </a:solidFill>
              </a:rPr>
              <a:t>data, </a:t>
            </a:r>
            <a:r>
              <a:rPr lang="en-US" sz="3200" b="1" dirty="0">
                <a:solidFill>
                  <a:srgbClr val="00593C"/>
                </a:solidFill>
              </a:rPr>
              <a:t>and approved annual budgets to the </a:t>
            </a:r>
            <a:r>
              <a:rPr lang="en-US" sz="3200" b="1" dirty="0" smtClean="0">
                <a:solidFill>
                  <a:srgbClr val="00593C"/>
                </a:solidFill>
              </a:rPr>
              <a:t>GADOE.  </a:t>
            </a:r>
          </a:p>
          <a:p>
            <a:pPr lvl="1"/>
            <a:r>
              <a:rPr lang="en-US" sz="3200" b="1" dirty="0" smtClean="0">
                <a:solidFill>
                  <a:srgbClr val="00593C"/>
                </a:solidFill>
              </a:rPr>
              <a:t>The DE46 </a:t>
            </a:r>
            <a:r>
              <a:rPr lang="en-US" sz="3200" b="1" dirty="0">
                <a:solidFill>
                  <a:srgbClr val="00593C"/>
                </a:solidFill>
              </a:rPr>
              <a:t>is submitted electronically to GADOE using its portal.  </a:t>
            </a:r>
            <a:endParaRPr lang="en-US" sz="3200" b="1" dirty="0" smtClean="0">
              <a:solidFill>
                <a:srgbClr val="00593C"/>
              </a:solidFill>
            </a:endParaRPr>
          </a:p>
          <a:p>
            <a:pPr lvl="1"/>
            <a:r>
              <a:rPr lang="en-US" sz="3200" b="1" dirty="0" smtClean="0">
                <a:solidFill>
                  <a:srgbClr val="00593C"/>
                </a:solidFill>
              </a:rPr>
              <a:t>The </a:t>
            </a:r>
            <a:r>
              <a:rPr lang="en-US" sz="3200" b="1" dirty="0">
                <a:solidFill>
                  <a:srgbClr val="00593C"/>
                </a:solidFill>
              </a:rPr>
              <a:t>GADOE posts transmission date deadlines each </a:t>
            </a:r>
            <a:r>
              <a:rPr lang="en-US" sz="3200" b="1" dirty="0" smtClean="0">
                <a:solidFill>
                  <a:srgbClr val="00593C"/>
                </a:solidFill>
              </a:rPr>
              <a:t>year. </a:t>
            </a:r>
          </a:p>
        </p:txBody>
      </p:sp>
    </p:spTree>
    <p:extLst>
      <p:ext uri="{BB962C8B-B14F-4D97-AF65-F5344CB8AC3E}">
        <p14:creationId xmlns:p14="http://schemas.microsoft.com/office/powerpoint/2010/main" val="251020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477000" cy="685800"/>
          </a:xfrm>
        </p:spPr>
        <p:txBody>
          <a:bodyPr>
            <a:normAutofit fontScale="90000"/>
          </a:bodyPr>
          <a:lstStyle/>
          <a:p>
            <a:r>
              <a:rPr lang="en-US" dirty="0" smtClean="0">
                <a:solidFill>
                  <a:schemeClr val="bg1"/>
                </a:solidFill>
              </a:rPr>
              <a:t>State Revenues</a:t>
            </a:r>
            <a:endParaRPr lang="en-US" dirty="0">
              <a:solidFill>
                <a:schemeClr val="bg1"/>
              </a:solidFill>
            </a:endParaRPr>
          </a:p>
        </p:txBody>
      </p:sp>
      <p:pic>
        <p:nvPicPr>
          <p:cNvPr id="6" name="Content Placeholder 5"/>
          <p:cNvPicPr>
            <a:picLocks noGrp="1" noChangeAspect="1"/>
          </p:cNvPicPr>
          <p:nvPr>
            <p:ph idx="1"/>
          </p:nvPr>
        </p:nvPicPr>
        <p:blipFill>
          <a:blip r:embed="rId3"/>
          <a:stretch>
            <a:fillRect/>
          </a:stretch>
        </p:blipFill>
        <p:spPr>
          <a:xfrm>
            <a:off x="803299" y="1066800"/>
            <a:ext cx="7654901" cy="4830763"/>
          </a:xfrm>
          <a:prstGeom prst="rect">
            <a:avLst/>
          </a:prstGeom>
        </p:spPr>
      </p:pic>
      <p:sp>
        <p:nvSpPr>
          <p:cNvPr id="7" name="TextBox 6"/>
          <p:cNvSpPr txBox="1"/>
          <p:nvPr/>
        </p:nvSpPr>
        <p:spPr>
          <a:xfrm>
            <a:off x="533401" y="6049963"/>
            <a:ext cx="8153400" cy="707886"/>
          </a:xfrm>
          <a:prstGeom prst="rect">
            <a:avLst/>
          </a:prstGeom>
          <a:noFill/>
        </p:spPr>
        <p:txBody>
          <a:bodyPr wrap="square" rtlCol="0">
            <a:spAutoFit/>
          </a:bodyPr>
          <a:lstStyle/>
          <a:p>
            <a:r>
              <a:rPr lang="en-US" sz="1000" i="1" dirty="0" smtClean="0"/>
              <a:t>*Source Governor’s Office of Planning &amp; Budget AFY15 &amp; </a:t>
            </a:r>
            <a:r>
              <a:rPr lang="en-US" sz="1000" i="1" dirty="0"/>
              <a:t>FY16 Budget in </a:t>
            </a:r>
            <a:r>
              <a:rPr lang="en-US" sz="1000" i="1" dirty="0" smtClean="0"/>
              <a:t>Brief, page 20 </a:t>
            </a:r>
            <a:r>
              <a:rPr lang="en-US" sz="1000" dirty="0" smtClean="0">
                <a:hlinkClick r:id="rId4"/>
              </a:rPr>
              <a:t>https</a:t>
            </a:r>
            <a:r>
              <a:rPr lang="en-US" sz="1000" dirty="0">
                <a:hlinkClick r:id="rId4"/>
              </a:rPr>
              <a:t>://</a:t>
            </a:r>
            <a:r>
              <a:rPr lang="en-US" sz="1000" dirty="0" smtClean="0">
                <a:hlinkClick r:id="rId4"/>
              </a:rPr>
              <a:t>opb.georgia.gov/sites/opb.georgia.gov/files/related_files/site_page/State%20of%20Georgia%20BIB%20AFY%202015-FY%202016.FinalUPDATED08282015.pdf</a:t>
            </a:r>
            <a:endParaRPr lang="en-US" sz="1000" dirty="0" smtClean="0"/>
          </a:p>
          <a:p>
            <a:endParaRPr lang="en-US" sz="1000" dirty="0"/>
          </a:p>
        </p:txBody>
      </p:sp>
      <p:sp>
        <p:nvSpPr>
          <p:cNvPr id="3" name="Down Arrow 2"/>
          <p:cNvSpPr/>
          <p:nvPr/>
        </p:nvSpPr>
        <p:spPr>
          <a:xfrm>
            <a:off x="6324600" y="1295400"/>
            <a:ext cx="152400" cy="457200"/>
          </a:xfrm>
          <a:prstGeom prst="downArrow">
            <a:avLst/>
          </a:prstGeom>
          <a:solidFill>
            <a:srgbClr val="00593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Down Arrow 7"/>
          <p:cNvSpPr/>
          <p:nvPr/>
        </p:nvSpPr>
        <p:spPr>
          <a:xfrm>
            <a:off x="7620000" y="1295400"/>
            <a:ext cx="152400" cy="457200"/>
          </a:xfrm>
          <a:prstGeom prst="downArrow">
            <a:avLst/>
          </a:prstGeom>
          <a:solidFill>
            <a:srgbClr val="00593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65687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Why are schools required to complete the DE46?</a:t>
            </a:r>
          </a:p>
          <a:p>
            <a:pPr lvl="1"/>
            <a:r>
              <a:rPr lang="en-US" sz="3300" b="1" dirty="0" smtClean="0">
                <a:solidFill>
                  <a:srgbClr val="00593C"/>
                </a:solidFill>
              </a:rPr>
              <a:t>The </a:t>
            </a:r>
            <a:r>
              <a:rPr lang="en-US" sz="3300" b="1" dirty="0" smtClean="0">
                <a:solidFill>
                  <a:srgbClr val="00593C"/>
                </a:solidFill>
              </a:rPr>
              <a:t>GADOE </a:t>
            </a:r>
            <a:r>
              <a:rPr lang="en-US" sz="3300" b="1" dirty="0" smtClean="0">
                <a:solidFill>
                  <a:srgbClr val="00593C"/>
                </a:solidFill>
              </a:rPr>
              <a:t>uses the information reported in the DE46 by schools to complete General </a:t>
            </a:r>
            <a:r>
              <a:rPr lang="en-US" sz="3300" b="1" dirty="0">
                <a:solidFill>
                  <a:srgbClr val="00593C"/>
                </a:solidFill>
              </a:rPr>
              <a:t>Fund QBE Program Expenditure </a:t>
            </a:r>
            <a:r>
              <a:rPr lang="en-US" sz="3300" b="1" dirty="0" smtClean="0">
                <a:solidFill>
                  <a:srgbClr val="00593C"/>
                </a:solidFill>
              </a:rPr>
              <a:t>Reports.</a:t>
            </a:r>
          </a:p>
        </p:txBody>
      </p:sp>
    </p:spTree>
    <p:extLst>
      <p:ext uri="{BB962C8B-B14F-4D97-AF65-F5344CB8AC3E}">
        <p14:creationId xmlns:p14="http://schemas.microsoft.com/office/powerpoint/2010/main" val="42010921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fontScale="85000" lnSpcReduction="10000"/>
          </a:bodyPr>
          <a:lstStyle/>
          <a:p>
            <a:r>
              <a:rPr lang="en-US" sz="3200" b="1" dirty="0">
                <a:solidFill>
                  <a:srgbClr val="00593C"/>
                </a:solidFill>
              </a:rPr>
              <a:t>Final transmission of prior and current fiscal year information for Accounting and Budget Services must be signed off on by the Superintendent and submitted to the GADOE by September 30 of each year.  </a:t>
            </a:r>
            <a:endParaRPr lang="en-US" sz="3200" b="1" dirty="0" smtClean="0">
              <a:solidFill>
                <a:srgbClr val="00593C"/>
              </a:solidFill>
            </a:endParaRPr>
          </a:p>
          <a:p>
            <a:endParaRPr lang="en-US" sz="3200" b="1" dirty="0">
              <a:solidFill>
                <a:srgbClr val="00593C"/>
              </a:solidFill>
            </a:endParaRPr>
          </a:p>
          <a:p>
            <a:r>
              <a:rPr lang="en-US" sz="3200" b="1" dirty="0" smtClean="0">
                <a:solidFill>
                  <a:srgbClr val="00593C"/>
                </a:solidFill>
              </a:rPr>
              <a:t>A </a:t>
            </a:r>
            <a:r>
              <a:rPr lang="en-US" sz="3200" b="1" dirty="0">
                <a:solidFill>
                  <a:srgbClr val="00593C"/>
                </a:solidFill>
              </a:rPr>
              <a:t>school district can request an extension of the deadline.  If a district wishes to apply for an extension, it must have a letter, signed by the district’s Superintendent, outlining the reasoning and circumstances for the extension request.  The request for the extension is submitted to the attention of the Director of the Financial Review office at </a:t>
            </a:r>
            <a:r>
              <a:rPr lang="en-US" sz="3200" b="1" dirty="0" smtClean="0">
                <a:solidFill>
                  <a:srgbClr val="00593C"/>
                </a:solidFill>
              </a:rPr>
              <a:t>GADOE.</a:t>
            </a:r>
            <a:endParaRPr lang="en-US" sz="3200" b="1" dirty="0" smtClean="0">
              <a:solidFill>
                <a:srgbClr val="00593C"/>
              </a:solidFill>
            </a:endParaRPr>
          </a:p>
        </p:txBody>
      </p:sp>
    </p:spTree>
    <p:extLst>
      <p:ext uri="{BB962C8B-B14F-4D97-AF65-F5344CB8AC3E}">
        <p14:creationId xmlns:p14="http://schemas.microsoft.com/office/powerpoint/2010/main" val="41674960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457200" y="1981200"/>
            <a:ext cx="8229599" cy="3762375"/>
          </a:xfrm>
          <a:prstGeom prst="rect">
            <a:avLst/>
          </a:prstGeom>
        </p:spPr>
      </p:pic>
      <p:sp>
        <p:nvSpPr>
          <p:cNvPr id="6" name="Rectangle 5"/>
          <p:cNvSpPr/>
          <p:nvPr/>
        </p:nvSpPr>
        <p:spPr>
          <a:xfrm>
            <a:off x="609600" y="1076158"/>
            <a:ext cx="7315200" cy="923330"/>
          </a:xfrm>
          <a:prstGeom prst="rect">
            <a:avLst/>
          </a:prstGeom>
        </p:spPr>
        <p:txBody>
          <a:bodyPr wrap="square">
            <a:spAutoFit/>
          </a:bodyPr>
          <a:lstStyle/>
          <a:p>
            <a:r>
              <a:rPr lang="en-US" dirty="0">
                <a:hlinkClick r:id="rId4"/>
              </a:rPr>
              <a:t>http://</a:t>
            </a:r>
            <a:r>
              <a:rPr lang="en-US" dirty="0" smtClean="0">
                <a:hlinkClick r:id="rId4"/>
              </a:rPr>
              <a:t>www.gadoe.org/Finance-and-Business-Operations/Financial-Review/Documents/Transmitting%20the%20DE046.pdf</a:t>
            </a:r>
            <a:endParaRPr lang="en-US" dirty="0" smtClean="0"/>
          </a:p>
          <a:p>
            <a:endParaRPr lang="en-US" dirty="0"/>
          </a:p>
        </p:txBody>
      </p:sp>
    </p:spTree>
    <p:extLst>
      <p:ext uri="{BB962C8B-B14F-4D97-AF65-F5344CB8AC3E}">
        <p14:creationId xmlns:p14="http://schemas.microsoft.com/office/powerpoint/2010/main" val="28953799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671512" y="2095500"/>
            <a:ext cx="7800975" cy="2667000"/>
          </a:xfrm>
          <a:prstGeom prst="rect">
            <a:avLst/>
          </a:prstGeom>
        </p:spPr>
      </p:pic>
    </p:spTree>
    <p:extLst>
      <p:ext uri="{BB962C8B-B14F-4D97-AF65-F5344CB8AC3E}">
        <p14:creationId xmlns:p14="http://schemas.microsoft.com/office/powerpoint/2010/main" val="33400943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914400" y="1524000"/>
            <a:ext cx="6781800" cy="3505200"/>
          </a:xfrm>
          <a:prstGeom prst="rect">
            <a:avLst/>
          </a:prstGeom>
        </p:spPr>
      </p:pic>
    </p:spTree>
    <p:extLst>
      <p:ext uri="{BB962C8B-B14F-4D97-AF65-F5344CB8AC3E}">
        <p14:creationId xmlns:p14="http://schemas.microsoft.com/office/powerpoint/2010/main" val="40226731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866774" y="1219200"/>
            <a:ext cx="7667625" cy="5105400"/>
          </a:xfrm>
          <a:prstGeom prst="rect">
            <a:avLst/>
          </a:prstGeom>
        </p:spPr>
      </p:pic>
    </p:spTree>
    <p:extLst>
      <p:ext uri="{BB962C8B-B14F-4D97-AF65-F5344CB8AC3E}">
        <p14:creationId xmlns:p14="http://schemas.microsoft.com/office/powerpoint/2010/main" val="5847925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609600" y="1452562"/>
            <a:ext cx="7315200" cy="4643438"/>
          </a:xfrm>
          <a:prstGeom prst="rect">
            <a:avLst/>
          </a:prstGeom>
        </p:spPr>
      </p:pic>
    </p:spTree>
    <p:extLst>
      <p:ext uri="{BB962C8B-B14F-4D97-AF65-F5344CB8AC3E}">
        <p14:creationId xmlns:p14="http://schemas.microsoft.com/office/powerpoint/2010/main" val="36028972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533400" y="1524000"/>
            <a:ext cx="8153399" cy="4114800"/>
          </a:xfrm>
          <a:prstGeom prst="rect">
            <a:avLst/>
          </a:prstGeom>
        </p:spPr>
      </p:pic>
    </p:spTree>
    <p:extLst>
      <p:ext uri="{BB962C8B-B14F-4D97-AF65-F5344CB8AC3E}">
        <p14:creationId xmlns:p14="http://schemas.microsoft.com/office/powerpoint/2010/main" val="17618291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sp>
        <p:nvSpPr>
          <p:cNvPr id="3" name="Content Placeholder 2"/>
          <p:cNvSpPr>
            <a:spLocks noGrp="1"/>
          </p:cNvSpPr>
          <p:nvPr>
            <p:ph idx="1"/>
          </p:nvPr>
        </p:nvSpPr>
        <p:spPr>
          <a:xfrm>
            <a:off x="457200" y="1143000"/>
            <a:ext cx="8305800" cy="5334000"/>
          </a:xfrm>
        </p:spPr>
        <p:txBody>
          <a:bodyPr>
            <a:normAutofit/>
          </a:bodyPr>
          <a:lstStyle/>
          <a:p>
            <a:r>
              <a:rPr lang="en-US" sz="3600" b="1" dirty="0" smtClean="0">
                <a:solidFill>
                  <a:srgbClr val="00593C"/>
                </a:solidFill>
              </a:rPr>
              <a:t>Errors </a:t>
            </a:r>
            <a:r>
              <a:rPr lang="en-US" sz="3600" b="1" dirty="0">
                <a:solidFill>
                  <a:srgbClr val="00593C"/>
                </a:solidFill>
              </a:rPr>
              <a:t>noted on </a:t>
            </a:r>
            <a:r>
              <a:rPr lang="en-US" sz="3600" b="1" dirty="0" smtClean="0">
                <a:solidFill>
                  <a:srgbClr val="00593C"/>
                </a:solidFill>
              </a:rPr>
              <a:t>the GADOE portal for the DE46 </a:t>
            </a:r>
            <a:r>
              <a:rPr lang="en-US" sz="3600" b="1" dirty="0">
                <a:solidFill>
                  <a:srgbClr val="00593C"/>
                </a:solidFill>
              </a:rPr>
              <a:t>must be corrected.  </a:t>
            </a:r>
            <a:endParaRPr lang="en-US" sz="3600" b="1" dirty="0" smtClean="0">
              <a:solidFill>
                <a:srgbClr val="00593C"/>
              </a:solidFill>
            </a:endParaRPr>
          </a:p>
          <a:p>
            <a:endParaRPr lang="en-US" sz="3600" b="1" dirty="0" smtClean="0">
              <a:solidFill>
                <a:srgbClr val="00593C"/>
              </a:solidFill>
            </a:endParaRPr>
          </a:p>
          <a:p>
            <a:r>
              <a:rPr lang="en-US" sz="3600" b="1" dirty="0" smtClean="0">
                <a:solidFill>
                  <a:srgbClr val="00593C"/>
                </a:solidFill>
              </a:rPr>
              <a:t>Warnings </a:t>
            </a:r>
            <a:r>
              <a:rPr lang="en-US" sz="3600" b="1" dirty="0">
                <a:solidFill>
                  <a:srgbClr val="00593C"/>
                </a:solidFill>
              </a:rPr>
              <a:t>are not required to be </a:t>
            </a:r>
            <a:r>
              <a:rPr lang="en-US" sz="3600" b="1" dirty="0" smtClean="0">
                <a:solidFill>
                  <a:srgbClr val="00593C"/>
                </a:solidFill>
              </a:rPr>
              <a:t>corrected.</a:t>
            </a:r>
          </a:p>
        </p:txBody>
      </p:sp>
    </p:spTree>
    <p:extLst>
      <p:ext uri="{BB962C8B-B14F-4D97-AF65-F5344CB8AC3E}">
        <p14:creationId xmlns:p14="http://schemas.microsoft.com/office/powerpoint/2010/main" val="30143651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609600"/>
          </a:xfrm>
        </p:spPr>
        <p:txBody>
          <a:bodyPr>
            <a:normAutofit fontScale="90000"/>
          </a:bodyPr>
          <a:lstStyle/>
          <a:p>
            <a:r>
              <a:rPr lang="en-US" dirty="0" smtClean="0">
                <a:solidFill>
                  <a:schemeClr val="bg1"/>
                </a:solidFill>
              </a:rPr>
              <a:t>The DE46</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609600" y="1219201"/>
            <a:ext cx="8077200" cy="4800600"/>
          </a:xfrm>
          <a:prstGeom prst="rect">
            <a:avLst/>
          </a:prstGeom>
        </p:spPr>
      </p:pic>
    </p:spTree>
    <p:extLst>
      <p:ext uri="{BB962C8B-B14F-4D97-AF65-F5344CB8AC3E}">
        <p14:creationId xmlns:p14="http://schemas.microsoft.com/office/powerpoint/2010/main" val="790990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FCS_x0020_Audience xmlns="61c7e6e5-4ba2-4ba4-8621-0411904ca714"/>
    <FCS_x0020_Doc_x0020_Type xmlns="61c7e6e5-4ba2-4ba4-8621-0411904ca714">Publication</FCS_x0020_Doc_x0020_Type>
    <g0a00a985d1c456badd76a17978dc2fc xmlns="61c7e6e5-4ba2-4ba4-8621-0411904ca714">
      <Terms xmlns="http://schemas.microsoft.com/office/infopath/2007/PartnerControls"/>
    </g0a00a985d1c456badd76a17978dc2fc>
    <TaxCatchAll xmlns="61c7e6e5-4ba2-4ba4-8621-0411904ca714"/>
  </documentManagement>
</p:properties>
</file>

<file path=customXml/item3.xml><?xml version="1.0" encoding="utf-8"?>
<ct:contentTypeSchema xmlns:ct="http://schemas.microsoft.com/office/2006/metadata/contentType" xmlns:ma="http://schemas.microsoft.com/office/2006/metadata/properties/metaAttributes" ct:_="" ma:_="" ma:contentTypeName="FCS Core Document" ma:contentTypeID="0x01010035B7D2BCA19664458246805480EC252A00DA5770B86A2B7A4DBCCC9718CD8057A0" ma:contentTypeVersion="6" ma:contentTypeDescription="Document type for all document libraries in employee portal" ma:contentTypeScope="" ma:versionID="4a2ca1d5c1c0ea486f2513436ed6f040">
  <xsd:schema xmlns:xsd="http://www.w3.org/2001/XMLSchema" xmlns:xs="http://www.w3.org/2001/XMLSchema" xmlns:p="http://schemas.microsoft.com/office/2006/metadata/properties" xmlns:ns2="61c7e6e5-4ba2-4ba4-8621-0411904ca714" targetNamespace="http://schemas.microsoft.com/office/2006/metadata/properties" ma:root="true" ma:fieldsID="0f072cac2ab93a74f09bd013cb8996ec" ns2:_="">
    <xsd:import namespace="61c7e6e5-4ba2-4ba4-8621-0411904ca714"/>
    <xsd:element name="properties">
      <xsd:complexType>
        <xsd:sequence>
          <xsd:element name="documentManagement">
            <xsd:complexType>
              <xsd:all>
                <xsd:element ref="ns2:FCS_x0020_Doc_x0020_Type" minOccurs="0"/>
                <xsd:element ref="ns2:FCS_x0020_Audience" minOccurs="0"/>
                <xsd:element ref="ns2:g0a00a985d1c456badd76a17978dc2fc"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7e6e5-4ba2-4ba4-8621-0411904ca714" elementFormDefault="qualified">
    <xsd:import namespace="http://schemas.microsoft.com/office/2006/documentManagement/types"/>
    <xsd:import namespace="http://schemas.microsoft.com/office/infopath/2007/PartnerControls"/>
    <xsd:element name="FCS_x0020_Doc_x0020_Type" ma:index="8" nillable="true" ma:displayName="FCS Doc Type" ma:description="Select the type of document" ma:format="Dropdown" ma:internalName="FCS_x0020_Doc_x0020_Type">
      <xsd:simpleType>
        <xsd:restriction base="dms:Choice">
          <xsd:enumeration value="Form"/>
          <xsd:enumeration value="Report"/>
          <xsd:enumeration value="Publication"/>
          <xsd:enumeration value="Manual/Tutorial"/>
          <xsd:enumeration value="Contract"/>
          <xsd:enumeration value="Newsletter"/>
          <xsd:enumeration value="Map"/>
          <xsd:enumeration value="Standard Operating Procedure"/>
        </xsd:restriction>
      </xsd:simpleType>
    </xsd:element>
    <xsd:element name="FCS_x0020_Audience" ma:index="9" nillable="true" ma:displayName="FCS Audience" ma:description="Select who the document is for" ma:internalName="FCS_x0020_Audience">
      <xsd:complexType>
        <xsd:complexContent>
          <xsd:extension base="dms:MultiChoice">
            <xsd:sequence>
              <xsd:element name="Value" maxOccurs="unbounded" minOccurs="0" nillable="true">
                <xsd:simpleType>
                  <xsd:restriction base="dms:Choice">
                    <xsd:enumeration value="All Employees"/>
                    <xsd:enumeration value="Admin Support"/>
                    <xsd:enumeration value="Principals"/>
                    <xsd:enumeration value="Teachers"/>
                  </xsd:restriction>
                </xsd:simpleType>
              </xsd:element>
            </xsd:sequence>
          </xsd:extension>
        </xsd:complexContent>
      </xsd:complexType>
    </xsd:element>
    <xsd:element name="g0a00a985d1c456badd76a17978dc2fc" ma:index="10" nillable="true" ma:taxonomy="true" ma:internalName="g0a00a985d1c456badd76a17978dc2fc" ma:taxonomyFieldName="FCS_x0020_Document_x0020_Category" ma:displayName="FCS Document Category" ma:default="" ma:fieldId="{00a00a98-5d1c-456b-add7-6a17978dc2fc}" ma:taxonomyMulti="true" ma:sspId="45a2ec37-44b7-4357-b351-adae2f7ed20b" ma:termSetId="74b3be22-3835-408e-b94b-efcf4476705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daccf3c1-2046-4792-8ca6-0590afe21522}" ma:internalName="TaxCatchAll" ma:showField="CatchAllData" ma:web="61c7e6e5-4ba2-4ba4-8621-0411904ca71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accf3c1-2046-4792-8ca6-0590afe21522}" ma:internalName="TaxCatchAllLabel" ma:readOnly="true" ma:showField="CatchAllDataLabel" ma:web="61c7e6e5-4ba2-4ba4-8621-0411904ca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AE892-B7B2-4DDB-9141-1CCD0405AE3A}">
  <ds:schemaRefs>
    <ds:schemaRef ds:uri="http://schemas.microsoft.com/sharepoint/v3/contenttype/forms"/>
  </ds:schemaRefs>
</ds:datastoreItem>
</file>

<file path=customXml/itemProps2.xml><?xml version="1.0" encoding="utf-8"?>
<ds:datastoreItem xmlns:ds="http://schemas.openxmlformats.org/officeDocument/2006/customXml" ds:itemID="{FAE71FB9-791A-40AD-A101-68A37885A83C}">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61c7e6e5-4ba2-4ba4-8621-0411904ca714"/>
    <ds:schemaRef ds:uri="http://www.w3.org/XML/1998/namespace"/>
  </ds:schemaRefs>
</ds:datastoreItem>
</file>

<file path=customXml/itemProps3.xml><?xml version="1.0" encoding="utf-8"?>
<ds:datastoreItem xmlns:ds="http://schemas.openxmlformats.org/officeDocument/2006/customXml" ds:itemID="{5A5FFB6E-2894-4982-B8CC-1DC702052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7e6e5-4ba2-4ba4-8621-0411904ca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1232</TotalTime>
  <Words>3162</Words>
  <Application>Microsoft Office PowerPoint</Application>
  <PresentationFormat>On-screen Show (4:3)</PresentationFormat>
  <Paragraphs>446</Paragraphs>
  <Slides>102</Slides>
  <Notes>102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Calibri</vt:lpstr>
      <vt:lpstr>Comic Sans MS</vt:lpstr>
      <vt:lpstr>Wingdings</vt:lpstr>
      <vt:lpstr>Office Theme</vt:lpstr>
      <vt:lpstr>Financing &amp; Budget for State Charter Schools</vt:lpstr>
      <vt:lpstr>We’re Here to Talk about a Dirty Word</vt:lpstr>
      <vt:lpstr>We’re going to talk about MONEY</vt:lpstr>
      <vt:lpstr>State Revenues</vt:lpstr>
      <vt:lpstr>Glossary </vt:lpstr>
      <vt:lpstr>Overview of FY16 State Revenues</vt:lpstr>
      <vt:lpstr>The State Budget Process</vt:lpstr>
      <vt:lpstr>The State Budget Process</vt:lpstr>
      <vt:lpstr>State Revenues</vt:lpstr>
      <vt:lpstr>State Revenues</vt:lpstr>
      <vt:lpstr>State Revenues</vt:lpstr>
      <vt:lpstr>Numbers</vt:lpstr>
      <vt:lpstr>Numbers</vt:lpstr>
      <vt:lpstr>Numbers</vt:lpstr>
      <vt:lpstr>State Allotments by Priorities</vt:lpstr>
      <vt:lpstr>State Allotments</vt:lpstr>
      <vt:lpstr>Breakout of an Educated Georgia</vt:lpstr>
      <vt:lpstr>QBE Now &amp;  The Possible Future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Quality Basic Education (QBE)</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State Charter School Supplement</vt:lpstr>
      <vt:lpstr>Funding Allotments</vt:lpstr>
      <vt:lpstr>Funding Allotments</vt:lpstr>
      <vt:lpstr>Funding Allotments</vt:lpstr>
      <vt:lpstr>Funding Allotments</vt:lpstr>
      <vt:lpstr>Funding Allotments</vt:lpstr>
      <vt:lpstr>Funding Allotments</vt:lpstr>
      <vt:lpstr>Funding Allotments</vt:lpstr>
      <vt:lpstr>Funding Allotments</vt:lpstr>
      <vt:lpstr>Funding Allotments</vt:lpstr>
      <vt:lpstr>Funding Allotments</vt:lpstr>
      <vt:lpstr>Funding Allotments</vt:lpstr>
      <vt:lpstr>Funding Allotments</vt:lpstr>
      <vt:lpstr>State Charter School Supplement</vt:lpstr>
      <vt:lpstr>Forward Funding</vt:lpstr>
      <vt:lpstr>Forward Funding</vt:lpstr>
      <vt:lpstr>Forward Funding</vt:lpstr>
      <vt:lpstr>Forward Funding</vt:lpstr>
      <vt:lpstr>Forward Funding</vt:lpstr>
      <vt:lpstr>Forward Funding</vt:lpstr>
      <vt:lpstr>Forward Funding</vt:lpstr>
      <vt:lpstr>The DE46</vt:lpstr>
      <vt:lpstr>The DE46</vt:lpstr>
      <vt:lpstr>The DE46</vt:lpstr>
      <vt:lpstr>The DE46</vt:lpstr>
      <vt:lpstr>The DE46</vt:lpstr>
      <vt:lpstr>The DE46</vt:lpstr>
      <vt:lpstr>The DE46</vt:lpstr>
      <vt:lpstr>The DE46</vt:lpstr>
      <vt:lpstr>The DE46</vt:lpstr>
      <vt:lpstr>The DE46</vt:lpstr>
      <vt:lpstr>The DE46</vt:lpstr>
      <vt:lpstr>The DE46</vt:lpstr>
      <vt:lpstr>The DE46</vt:lpstr>
      <vt:lpstr>The DE46</vt:lpstr>
      <vt:lpstr>We’re Done! Questions?</vt:lpstr>
    </vt:vector>
  </TitlesOfParts>
  <Company>FCSS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hales1</dc:creator>
  <cp:lastModifiedBy>Freemire, Carmen G</cp:lastModifiedBy>
  <cp:revision>133</cp:revision>
  <dcterms:created xsi:type="dcterms:W3CDTF">2013-06-04T14:40:46Z</dcterms:created>
  <dcterms:modified xsi:type="dcterms:W3CDTF">2015-11-30T22:54:59Z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0x01010035B7D2BCA19664458246805480EC252A00DA5770B86A2B7A4DBCCC9718CD8057A0</vt:lpwstr>
  </property>
</Properties>
</file>